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30"/>
  </p:notesMasterIdLst>
  <p:sldIdLst>
    <p:sldId id="259" r:id="rId2"/>
    <p:sldId id="269" r:id="rId3"/>
    <p:sldId id="270" r:id="rId4"/>
    <p:sldId id="258" r:id="rId5"/>
    <p:sldId id="271" r:id="rId6"/>
    <p:sldId id="267" r:id="rId7"/>
    <p:sldId id="268" r:id="rId8"/>
    <p:sldId id="278" r:id="rId9"/>
    <p:sldId id="279" r:id="rId10"/>
    <p:sldId id="280" r:id="rId11"/>
    <p:sldId id="281" r:id="rId12"/>
    <p:sldId id="310" r:id="rId13"/>
    <p:sldId id="282" r:id="rId14"/>
    <p:sldId id="307" r:id="rId15"/>
    <p:sldId id="283" r:id="rId16"/>
    <p:sldId id="306" r:id="rId17"/>
    <p:sldId id="284" r:id="rId18"/>
    <p:sldId id="305" r:id="rId19"/>
    <p:sldId id="308" r:id="rId20"/>
    <p:sldId id="309" r:id="rId21"/>
    <p:sldId id="312" r:id="rId22"/>
    <p:sldId id="311" r:id="rId23"/>
    <p:sldId id="319" r:id="rId24"/>
    <p:sldId id="324" r:id="rId25"/>
    <p:sldId id="321" r:id="rId26"/>
    <p:sldId id="322" r:id="rId27"/>
    <p:sldId id="276" r:id="rId28"/>
    <p:sldId id="32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lozano" initials="Rl" lastIdx="2" clrIdx="0">
    <p:extLst>
      <p:ext uri="{19B8F6BF-5375-455C-9EA6-DF929625EA0E}">
        <p15:presenceInfo xmlns:p15="http://schemas.microsoft.com/office/powerpoint/2012/main" userId="7460d2221436ad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54" autoAdjust="0"/>
  </p:normalViewPr>
  <p:slideViewPr>
    <p:cSldViewPr snapToGrid="0">
      <p:cViewPr varScale="1">
        <p:scale>
          <a:sx n="87" d="100"/>
          <a:sy n="87" d="100"/>
        </p:scale>
        <p:origin x="6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09T14:52:32.480" idx="2">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276135-41F1-4A77-9A7F-98EE3929DD5A}" type="datetimeFigureOut">
              <a:rPr lang="es-AR" smtClean="0"/>
              <a:t>6/9/2023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8F654-1CF5-4BDA-8CD2-485DC3E0AA84}" type="slidenum">
              <a:rPr lang="es-AR" smtClean="0"/>
              <a:t>‹#›</a:t>
            </a:fld>
            <a:endParaRPr lang="es-AR"/>
          </a:p>
        </p:txBody>
      </p:sp>
    </p:spTree>
    <p:extLst>
      <p:ext uri="{BB962C8B-B14F-4D97-AF65-F5344CB8AC3E}">
        <p14:creationId xmlns:p14="http://schemas.microsoft.com/office/powerpoint/2010/main" val="305259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a40b0153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a40b0153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b7af95607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b7af95607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Pensar casos útiles de aplicación y mostrar ejemplos en el editor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rPr>
              <a:t>Objetivos: Entender qué es la sugar syntax y repasar conocimientos de JS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s-419">
                <a:solidFill>
                  <a:schemeClr val="dk1"/>
                </a:solidFill>
              </a:rPr>
              <a:t>Modalidad de agrupamiento: En vivo</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s-419">
                <a:solidFill>
                  <a:schemeClr val="dk1"/>
                </a:solidFill>
              </a:rPr>
              <a:t>Observaciones/notas: Aprovechá este espacio para hablar sobre ECMA6 y ECMA5</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a40b015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0a40b015a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7af95607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7af95607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419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b7af95607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b7af95607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b7af95607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b7af95607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925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b7af95607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b7af956074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9a0857dc6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a9a0857dc6_1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e32fd4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ae32fd4f4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3834f21d2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3834f21d2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2c32326f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2c32326f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9a0857dc6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a9a0857dc6_1_5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fdfb37d7a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fdfb37d7a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b5a63e774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b5a63e774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Pensar casos útiles de aplicación y mostrar ejemplos en el editor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a40b015a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0a40b015a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30BD8AE-0BCE-4BF0-8415-9BB3D835AFC9}" type="datetime1">
              <a:rPr lang="es-AR" smtClean="0"/>
              <a:t>6/9/2023</a:t>
            </a:fld>
            <a:endParaRPr lang="es-AR"/>
          </a:p>
        </p:txBody>
      </p:sp>
      <p:sp>
        <p:nvSpPr>
          <p:cNvPr id="5" name="Footer Placeholder 4"/>
          <p:cNvSpPr>
            <a:spLocks noGrp="1"/>
          </p:cNvSpPr>
          <p:nvPr>
            <p:ph type="ftr" sz="quarter" idx="11"/>
          </p:nvPr>
        </p:nvSpPr>
        <p:spPr>
          <a:xfrm>
            <a:off x="1876424" y="5410201"/>
            <a:ext cx="5124886" cy="365125"/>
          </a:xfrm>
        </p:spPr>
        <p:txBody>
          <a:bodyPr/>
          <a:lstStyle/>
          <a:p>
            <a:r>
              <a:rPr lang="es-AR"/>
              <a:t>Fundacion UOCRA</a:t>
            </a:r>
          </a:p>
        </p:txBody>
      </p:sp>
      <p:sp>
        <p:nvSpPr>
          <p:cNvPr id="6" name="Slide Number Placeholder 5"/>
          <p:cNvSpPr>
            <a:spLocks noGrp="1"/>
          </p:cNvSpPr>
          <p:nvPr>
            <p:ph type="sldNum" sz="quarter" idx="12"/>
          </p:nvPr>
        </p:nvSpPr>
        <p:spPr>
          <a:xfrm>
            <a:off x="9896911" y="5410199"/>
            <a:ext cx="771089" cy="365125"/>
          </a:xfrm>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221281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B99AE39-3FDD-4A5C-BB44-76CF8F6105AC}" type="datetime1">
              <a:rPr lang="es-AR" smtClean="0"/>
              <a:t>6/9/2023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70400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F94E457-30E1-4AFA-8714-E94C1325D33A}" type="datetime1">
              <a:rPr lang="es-AR" smtClean="0"/>
              <a:t>6/9/2023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972036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724C8C-C640-497D-9DF7-ED6C18451D67}" type="datetime1">
              <a:rPr lang="es-AR" smtClean="0"/>
              <a:t>6/9/2023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805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4BE17EB-0530-4475-B76E-ED226324D1A0}" type="datetime1">
              <a:rPr lang="es-AR" smtClean="0"/>
              <a:t>6/9/2023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025929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D01006F2-9232-4A48-A8C5-41E6EB7D55CD}" type="datetime1">
              <a:rPr lang="es-AR" smtClean="0"/>
              <a:t>6/9/2023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856476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EEF7959-24B8-4867-9D7B-AB4739FE76AD}" type="datetime1">
              <a:rPr lang="es-AR" smtClean="0"/>
              <a:t>6/9/2023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4067149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3695C5-A4EE-48A5-BB99-45FFBED0B410}" type="datetime1">
              <a:rPr lang="es-AR" smtClean="0"/>
              <a:t>6/9/2023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169478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9F9C33B-695C-4C6A-91E8-EBD6556C207A}" type="datetime1">
              <a:rPr lang="es-AR" smtClean="0"/>
              <a:t>6/9/2023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674780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SzPts val="1800"/>
              <a:buChar char="●"/>
              <a:defRPr/>
            </a:lvl1pPr>
            <a:lvl2pPr marL="1219170" lvl="1" indent="-423323" algn="l" rtl="0">
              <a:lnSpc>
                <a:spcPct val="115000"/>
              </a:lnSpc>
              <a:spcBef>
                <a:spcPts val="2133"/>
              </a:spcBef>
              <a:spcAft>
                <a:spcPts val="0"/>
              </a:spcAft>
              <a:buSzPts val="1400"/>
              <a:buChar char="○"/>
              <a:defRPr/>
            </a:lvl2pPr>
            <a:lvl3pPr marL="1828754" lvl="2" indent="-423323" algn="l" rtl="0">
              <a:lnSpc>
                <a:spcPct val="115000"/>
              </a:lnSpc>
              <a:spcBef>
                <a:spcPts val="2133"/>
              </a:spcBef>
              <a:spcAft>
                <a:spcPts val="0"/>
              </a:spcAft>
              <a:buSzPts val="1400"/>
              <a:buChar char="■"/>
              <a:defRPr/>
            </a:lvl3pPr>
            <a:lvl4pPr marL="2438339" lvl="3" indent="-423323" algn="l" rtl="0">
              <a:lnSpc>
                <a:spcPct val="115000"/>
              </a:lnSpc>
              <a:spcBef>
                <a:spcPts val="2133"/>
              </a:spcBef>
              <a:spcAft>
                <a:spcPts val="0"/>
              </a:spcAft>
              <a:buSzPts val="1400"/>
              <a:buChar char="●"/>
              <a:defRPr/>
            </a:lvl4pPr>
            <a:lvl5pPr marL="3047924" lvl="4" indent="-423323" algn="l" rtl="0">
              <a:lnSpc>
                <a:spcPct val="115000"/>
              </a:lnSpc>
              <a:spcBef>
                <a:spcPts val="2133"/>
              </a:spcBef>
              <a:spcAft>
                <a:spcPts val="0"/>
              </a:spcAft>
              <a:buSzPts val="1400"/>
              <a:buChar char="○"/>
              <a:defRPr/>
            </a:lvl5pPr>
            <a:lvl6pPr marL="3657509" lvl="5" indent="-423323" algn="l" rtl="0">
              <a:lnSpc>
                <a:spcPct val="115000"/>
              </a:lnSpc>
              <a:spcBef>
                <a:spcPts val="2133"/>
              </a:spcBef>
              <a:spcAft>
                <a:spcPts val="0"/>
              </a:spcAft>
              <a:buSzPts val="1400"/>
              <a:buChar char="■"/>
              <a:defRPr/>
            </a:lvl6pPr>
            <a:lvl7pPr marL="4267093" lvl="6" indent="-423323" algn="l" rtl="0">
              <a:lnSpc>
                <a:spcPct val="115000"/>
              </a:lnSpc>
              <a:spcBef>
                <a:spcPts val="2133"/>
              </a:spcBef>
              <a:spcAft>
                <a:spcPts val="0"/>
              </a:spcAft>
              <a:buSzPts val="1400"/>
              <a:buChar char="●"/>
              <a:defRPr/>
            </a:lvl7pPr>
            <a:lvl8pPr marL="4876678" lvl="7" indent="-423323" algn="l" rtl="0">
              <a:lnSpc>
                <a:spcPct val="115000"/>
              </a:lnSpc>
              <a:spcBef>
                <a:spcPts val="2133"/>
              </a:spcBef>
              <a:spcAft>
                <a:spcPts val="0"/>
              </a:spcAft>
              <a:buSzPts val="1400"/>
              <a:buChar char="○"/>
              <a:defRPr/>
            </a:lvl8pPr>
            <a:lvl9pPr marL="5486263" lvl="8" indent="-423323" algn="l" rtl="0">
              <a:lnSpc>
                <a:spcPct val="115000"/>
              </a:lnSpc>
              <a:spcBef>
                <a:spcPts val="2133"/>
              </a:spcBef>
              <a:spcAft>
                <a:spcPts val="2133"/>
              </a:spcAft>
              <a:buSzPts val="1400"/>
              <a:buChar char="■"/>
              <a:defRPr/>
            </a:lvl9pPr>
          </a:lstStyle>
          <a:p>
            <a:endParaRPr/>
          </a:p>
        </p:txBody>
      </p:sp>
      <p:sp>
        <p:nvSpPr>
          <p:cNvPr id="62" name="Google Shape;62;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8231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9C2980-0BB5-4333-A208-8554D737EFD9}" type="datetime1">
              <a:rPr lang="es-AR" smtClean="0"/>
              <a:t>6/9/2023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13775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BF9580C-62E5-49E9-8D00-F17728AD447F}" type="datetime1">
              <a:rPr lang="es-AR" smtClean="0"/>
              <a:t>6/9/2023</a:t>
            </a:fld>
            <a:endParaRPr lang="es-AR"/>
          </a:p>
        </p:txBody>
      </p:sp>
      <p:sp>
        <p:nvSpPr>
          <p:cNvPr id="5" name="Footer Placeholder 4"/>
          <p:cNvSpPr>
            <a:spLocks noGrp="1"/>
          </p:cNvSpPr>
          <p:nvPr>
            <p:ph type="ftr" sz="quarter" idx="11"/>
          </p:nvPr>
        </p:nvSpPr>
        <p:spPr/>
        <p:txBody>
          <a:bodyPr/>
          <a:lstStyle/>
          <a:p>
            <a:r>
              <a:rPr lang="es-AR"/>
              <a:t>Fundacion UOCRA</a:t>
            </a:r>
          </a:p>
        </p:txBody>
      </p:sp>
      <p:sp>
        <p:nvSpPr>
          <p:cNvPr id="6" name="Slide Number Placeholder 5"/>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1066188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13AEE3F-EB77-403A-94CD-A75A8697874C}" type="datetime1">
              <a:rPr lang="es-AR" smtClean="0"/>
              <a:t>6/9/2023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426028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7C99F80-4FB3-4EA2-9DEA-B13EA7B04523}" type="datetime1">
              <a:rPr lang="es-AR" smtClean="0"/>
              <a:t>6/9/2023</a:t>
            </a:fld>
            <a:endParaRPr lang="es-AR"/>
          </a:p>
        </p:txBody>
      </p:sp>
      <p:sp>
        <p:nvSpPr>
          <p:cNvPr id="8" name="Footer Placeholder 7"/>
          <p:cNvSpPr>
            <a:spLocks noGrp="1"/>
          </p:cNvSpPr>
          <p:nvPr>
            <p:ph type="ftr" sz="quarter" idx="11"/>
          </p:nvPr>
        </p:nvSpPr>
        <p:spPr/>
        <p:txBody>
          <a:bodyPr/>
          <a:lstStyle/>
          <a:p>
            <a:r>
              <a:rPr lang="es-AR"/>
              <a:t>Fundacion UOCRA</a:t>
            </a:r>
          </a:p>
        </p:txBody>
      </p:sp>
      <p:sp>
        <p:nvSpPr>
          <p:cNvPr id="9" name="Slide Number Placeholder 8"/>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1172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1A7BED5-C180-4893-A762-0EC8C25DD68E}" type="datetime1">
              <a:rPr lang="es-AR" smtClean="0"/>
              <a:t>6/9/2023</a:t>
            </a:fld>
            <a:endParaRPr lang="es-AR"/>
          </a:p>
        </p:txBody>
      </p:sp>
      <p:sp>
        <p:nvSpPr>
          <p:cNvPr id="4" name="Footer Placeholder 3"/>
          <p:cNvSpPr>
            <a:spLocks noGrp="1"/>
          </p:cNvSpPr>
          <p:nvPr>
            <p:ph type="ftr" sz="quarter" idx="11"/>
          </p:nvPr>
        </p:nvSpPr>
        <p:spPr/>
        <p:txBody>
          <a:bodyPr/>
          <a:lstStyle/>
          <a:p>
            <a:r>
              <a:rPr lang="es-AR"/>
              <a:t>Fundacion UOCRA</a:t>
            </a:r>
          </a:p>
        </p:txBody>
      </p:sp>
      <p:sp>
        <p:nvSpPr>
          <p:cNvPr id="5" name="Slide Number Placeholder 4"/>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272879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E6DDF-9C31-4A41-B841-BE6DC392351D}" type="datetime1">
              <a:rPr lang="es-AR" smtClean="0"/>
              <a:t>6/9/2023</a:t>
            </a:fld>
            <a:endParaRPr lang="es-AR"/>
          </a:p>
        </p:txBody>
      </p:sp>
      <p:sp>
        <p:nvSpPr>
          <p:cNvPr id="3" name="Footer Placeholder 2"/>
          <p:cNvSpPr>
            <a:spLocks noGrp="1"/>
          </p:cNvSpPr>
          <p:nvPr>
            <p:ph type="ftr" sz="quarter" idx="11"/>
          </p:nvPr>
        </p:nvSpPr>
        <p:spPr/>
        <p:txBody>
          <a:bodyPr/>
          <a:lstStyle/>
          <a:p>
            <a:r>
              <a:rPr lang="es-AR"/>
              <a:t>Fundacion UOCRA</a:t>
            </a:r>
          </a:p>
        </p:txBody>
      </p:sp>
      <p:sp>
        <p:nvSpPr>
          <p:cNvPr id="4" name="Slide Number Placeholder 3"/>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31713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5531CC2-6FA3-4EDC-A237-34B7146254BC}" type="datetime1">
              <a:rPr lang="es-AR" smtClean="0"/>
              <a:t>6/9/2023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449827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92DEB6F-024D-4C8D-B09B-4B3C0F9D5868}" type="datetime1">
              <a:rPr lang="es-AR" smtClean="0"/>
              <a:t>6/9/2023</a:t>
            </a:fld>
            <a:endParaRPr lang="es-AR"/>
          </a:p>
        </p:txBody>
      </p:sp>
      <p:sp>
        <p:nvSpPr>
          <p:cNvPr id="6" name="Footer Placeholder 5"/>
          <p:cNvSpPr>
            <a:spLocks noGrp="1"/>
          </p:cNvSpPr>
          <p:nvPr>
            <p:ph type="ftr" sz="quarter" idx="11"/>
          </p:nvPr>
        </p:nvSpPr>
        <p:spPr/>
        <p:txBody>
          <a:bodyPr/>
          <a:lstStyle/>
          <a:p>
            <a:r>
              <a:rPr lang="es-AR"/>
              <a:t>Fundacion UOCRA</a:t>
            </a:r>
          </a:p>
        </p:txBody>
      </p:sp>
      <p:sp>
        <p:nvSpPr>
          <p:cNvPr id="7" name="Slide Number Placeholder 6"/>
          <p:cNvSpPr>
            <a:spLocks noGrp="1"/>
          </p:cNvSpPr>
          <p:nvPr>
            <p:ph type="sldNum" sz="quarter" idx="12"/>
          </p:nvPr>
        </p:nvSpPr>
        <p:spPr/>
        <p:txBody>
          <a:bodyPr/>
          <a:lstStyle/>
          <a:p>
            <a:fld id="{2C43FE11-BAD3-41A4-A69F-188AE344B11E}" type="slidenum">
              <a:rPr lang="es-AR" smtClean="0"/>
              <a:t>‹#›</a:t>
            </a:fld>
            <a:endParaRPr lang="es-AR"/>
          </a:p>
        </p:txBody>
      </p:sp>
    </p:spTree>
    <p:extLst>
      <p:ext uri="{BB962C8B-B14F-4D97-AF65-F5344CB8AC3E}">
        <p14:creationId xmlns:p14="http://schemas.microsoft.com/office/powerpoint/2010/main" val="309244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2685CE-DC08-4633-944B-40FF982F980C}" type="datetime1">
              <a:rPr lang="es-AR" smtClean="0"/>
              <a:t>6/9/2023</a:t>
            </a:fld>
            <a:endParaRPr lang="es-AR"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s-AR" dirty="0" err="1"/>
              <a:t>Fundacion</a:t>
            </a:r>
            <a:r>
              <a:rPr lang="es-AR" dirty="0"/>
              <a:t> UOCRA</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C43FE11-BAD3-41A4-A69F-188AE344B11E}" type="slidenum">
              <a:rPr lang="es-AR" smtClean="0"/>
              <a:t>‹#›</a:t>
            </a:fld>
            <a:endParaRPr lang="es-AR"/>
          </a:p>
        </p:txBody>
      </p:sp>
    </p:spTree>
    <p:extLst>
      <p:ext uri="{BB962C8B-B14F-4D97-AF65-F5344CB8AC3E}">
        <p14:creationId xmlns:p14="http://schemas.microsoft.com/office/powerpoint/2010/main" val="3565731458"/>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comments" Target="../comments/commen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8775">
              <a:srgbClr val="E3E62D"/>
            </a:gs>
            <a:gs pos="30000">
              <a:srgbClr val="E8BC77"/>
            </a:gs>
            <a:gs pos="0">
              <a:srgbClr val="EF89D2"/>
            </a:gs>
            <a:gs pos="100000">
              <a:srgbClr val="E0FF00"/>
            </a:gs>
          </a:gsLst>
          <a:lin ang="10800025" scaled="0"/>
        </a:gra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214CD3F-1C53-4ED8-8630-1304F89E9F02}"/>
              </a:ext>
            </a:extLst>
          </p:cNvPr>
          <p:cNvSpPr>
            <a:spLocks noGrp="1"/>
          </p:cNvSpPr>
          <p:nvPr>
            <p:ph type="sldNum" sz="quarter" idx="12"/>
          </p:nvPr>
        </p:nvSpPr>
        <p:spPr/>
        <p:txBody>
          <a:bodyPr/>
          <a:lstStyle/>
          <a:p>
            <a:fld id="{2C43FE11-BAD3-41A4-A69F-188AE344B11E}" type="slidenum">
              <a:rPr lang="es-AR" smtClean="0"/>
              <a:t>1</a:t>
            </a:fld>
            <a:endParaRPr lang="es-AR" dirty="0"/>
          </a:p>
        </p:txBody>
      </p:sp>
      <p:pic>
        <p:nvPicPr>
          <p:cNvPr id="7" name="Picture 2">
            <a:extLst>
              <a:ext uri="{FF2B5EF4-FFF2-40B4-BE49-F238E27FC236}">
                <a16:creationId xmlns:a16="http://schemas.microsoft.com/office/drawing/2014/main" id="{C8CA7798-881A-4C7A-A298-DB84264EF1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oogle Shape;209;p54">
            <a:extLst>
              <a:ext uri="{FF2B5EF4-FFF2-40B4-BE49-F238E27FC236}">
                <a16:creationId xmlns:a16="http://schemas.microsoft.com/office/drawing/2014/main" id="{00D271C0-3E9D-4BB7-A366-D51A9BB5F507}"/>
              </a:ext>
            </a:extLst>
          </p:cNvPr>
          <p:cNvSpPr txBox="1"/>
          <p:nvPr/>
        </p:nvSpPr>
        <p:spPr>
          <a:xfrm>
            <a:off x="3244881" y="3429000"/>
            <a:ext cx="50355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dirty="0">
                <a:solidFill>
                  <a:srgbClr val="121212"/>
                </a:solidFill>
                <a:latin typeface="Anton"/>
                <a:ea typeface="Anton"/>
                <a:cs typeface="Anton"/>
                <a:sym typeface="Anton"/>
              </a:rPr>
              <a:t>CICLOS/ITERACIONES</a:t>
            </a:r>
            <a:endParaRPr sz="3600" i="1" dirty="0">
              <a:solidFill>
                <a:srgbClr val="121212"/>
              </a:solidFill>
              <a:latin typeface="Anton"/>
              <a:ea typeface="Anton"/>
              <a:cs typeface="Anton"/>
              <a:sym typeface="Anton"/>
            </a:endParaRPr>
          </a:p>
        </p:txBody>
      </p:sp>
      <p:sp>
        <p:nvSpPr>
          <p:cNvPr id="16" name="Google Shape;211;p54">
            <a:extLst>
              <a:ext uri="{FF2B5EF4-FFF2-40B4-BE49-F238E27FC236}">
                <a16:creationId xmlns:a16="http://schemas.microsoft.com/office/drawing/2014/main" id="{42648BDF-2FB7-4FE8-AE45-CD1D7FF395A7}"/>
              </a:ext>
            </a:extLst>
          </p:cNvPr>
          <p:cNvSpPr txBox="1"/>
          <p:nvPr/>
        </p:nvSpPr>
        <p:spPr>
          <a:xfrm>
            <a:off x="2651758" y="2399438"/>
            <a:ext cx="58803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GB" sz="2000" b="1" i="0" u="none" strike="noStrike" cap="none" dirty="0">
                <a:solidFill>
                  <a:srgbClr val="121212"/>
                </a:solidFill>
                <a:latin typeface="Helvetica Neue"/>
                <a:ea typeface="Helvetica Neue"/>
                <a:cs typeface="Helvetica Neue"/>
                <a:sym typeface="Helvetica Neue"/>
              </a:rPr>
              <a:t>     </a:t>
            </a:r>
            <a:r>
              <a:rPr lang="en-GB" sz="2000" b="1" i="0" u="none" strike="noStrike" cap="none" dirty="0" err="1">
                <a:solidFill>
                  <a:srgbClr val="121212"/>
                </a:solidFill>
                <a:latin typeface="Helvetica Neue"/>
                <a:ea typeface="Helvetica Neue"/>
                <a:cs typeface="Helvetica Neue"/>
                <a:sym typeface="Helvetica Neue"/>
              </a:rPr>
              <a:t>Clase</a:t>
            </a:r>
            <a:r>
              <a:rPr lang="en-GB" sz="2000" b="1" i="0" u="none" strike="noStrike" cap="none" dirty="0">
                <a:solidFill>
                  <a:srgbClr val="121212"/>
                </a:solidFill>
                <a:latin typeface="Helvetica Neue"/>
                <a:ea typeface="Helvetica Neue"/>
                <a:cs typeface="Helvetica Neue"/>
                <a:sym typeface="Helvetica Neue"/>
              </a:rPr>
              <a:t> </a:t>
            </a:r>
            <a:r>
              <a:rPr lang="en-GB" sz="2000" b="0" i="0" u="none" strike="noStrike" cap="none" dirty="0">
                <a:solidFill>
                  <a:srgbClr val="121212"/>
                </a:solidFill>
                <a:latin typeface="Helvetica Neue Light"/>
                <a:ea typeface="Helvetica Neue Light"/>
                <a:cs typeface="Helvetica Neue Light"/>
                <a:sym typeface="Helvetica Neue Light"/>
              </a:rPr>
              <a:t> </a:t>
            </a:r>
            <a:r>
              <a:rPr lang="en-GB" sz="2000" dirty="0">
                <a:solidFill>
                  <a:srgbClr val="121212"/>
                </a:solidFill>
                <a:latin typeface="Helvetica Neue Light"/>
                <a:ea typeface="Helvetica Neue Light"/>
                <a:cs typeface="Helvetica Neue Light"/>
                <a:sym typeface="Helvetica Neue Light"/>
              </a:rPr>
              <a:t>PSEINT</a:t>
            </a:r>
            <a:endParaRPr sz="1400" b="0" i="0" u="none" strike="noStrike" cap="none" dirty="0">
              <a:solidFill>
                <a:srgbClr val="121212"/>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41302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pic>
        <p:nvPicPr>
          <p:cNvPr id="407" name="Google Shape;407;p76"/>
          <p:cNvPicPr preferRelativeResize="0"/>
          <p:nvPr/>
        </p:nvPicPr>
        <p:blipFill>
          <a:blip r:embed="rId3">
            <a:alphaModFix/>
          </a:blip>
          <a:stretch>
            <a:fillRect/>
          </a:stretch>
        </p:blipFill>
        <p:spPr>
          <a:xfrm>
            <a:off x="4405336" y="3894992"/>
            <a:ext cx="2971410" cy="2329939"/>
          </a:xfrm>
          <a:prstGeom prst="rect">
            <a:avLst/>
          </a:prstGeom>
          <a:noFill/>
          <a:ln>
            <a:noFill/>
          </a:ln>
        </p:spPr>
      </p:pic>
      <p:sp>
        <p:nvSpPr>
          <p:cNvPr id="408" name="Google Shape;408;p76"/>
          <p:cNvSpPr txBox="1"/>
          <p:nvPr/>
        </p:nvSpPr>
        <p:spPr>
          <a:xfrm>
            <a:off x="2229100" y="587236"/>
            <a:ext cx="7554800" cy="1318800"/>
          </a:xfrm>
          <a:prstGeom prst="rect">
            <a:avLst/>
          </a:prstGeom>
          <a:noFill/>
          <a:ln>
            <a:noFill/>
          </a:ln>
        </p:spPr>
        <p:txBody>
          <a:bodyPr spcFirstLastPara="1" wrap="square" lIns="121900" tIns="121900" rIns="121900" bIns="121900" anchor="t" anchorCtr="0">
            <a:noAutofit/>
          </a:bodyPr>
          <a:lstStyle/>
          <a:p>
            <a:pPr algn="ctr"/>
            <a:r>
              <a:rPr lang="en-GB" sz="6000" i="1" dirty="0">
                <a:solidFill>
                  <a:schemeClr val="bg1"/>
                </a:solidFill>
                <a:latin typeface="Anton"/>
                <a:ea typeface="Anton"/>
                <a:cs typeface="Anton"/>
                <a:sym typeface="Anton"/>
              </a:rPr>
              <a:t>MIENTRAS</a:t>
            </a:r>
            <a:endParaRPr sz="6000" i="1" dirty="0">
              <a:solidFill>
                <a:schemeClr val="bg1"/>
              </a:solidFill>
              <a:latin typeface="Anton"/>
              <a:ea typeface="Anton"/>
              <a:cs typeface="Anton"/>
              <a:sym typeface="Anton"/>
            </a:endParaRPr>
          </a:p>
        </p:txBody>
      </p:sp>
      <p:sp>
        <p:nvSpPr>
          <p:cNvPr id="410" name="Google Shape;410;p76"/>
          <p:cNvSpPr txBox="1"/>
          <p:nvPr/>
        </p:nvSpPr>
        <p:spPr>
          <a:xfrm>
            <a:off x="1450867" y="1906033"/>
            <a:ext cx="9768118" cy="1710800"/>
          </a:xfrm>
          <a:prstGeom prst="rect">
            <a:avLst/>
          </a:prstGeom>
          <a:noFill/>
          <a:ln>
            <a:noFill/>
          </a:ln>
        </p:spPr>
        <p:txBody>
          <a:bodyPr spcFirstLastPara="1" wrap="square" lIns="121900" tIns="121900" rIns="121900" bIns="121900" anchor="t" anchorCtr="0">
            <a:noAutofit/>
          </a:bodyPr>
          <a:lstStyle/>
          <a:p>
            <a:pPr algn="ctr">
              <a:lnSpc>
                <a:spcPct val="115000"/>
              </a:lnSpc>
            </a:pPr>
            <a:r>
              <a:rPr lang="en-GB" sz="1600" dirty="0">
                <a:solidFill>
                  <a:schemeClr val="dk1"/>
                </a:solidFill>
                <a:latin typeface="Helvetica Neue Light"/>
                <a:ea typeface="Helvetica Neue Light"/>
                <a:cs typeface="Helvetica Neue Light"/>
                <a:sym typeface="Helvetica Neue Light"/>
              </a:rPr>
              <a:t> </a:t>
            </a:r>
            <a:r>
              <a:rPr lang="en-GB" sz="2667" dirty="0" err="1">
                <a:solidFill>
                  <a:schemeClr val="dk1"/>
                </a:solidFill>
                <a:latin typeface="Helvetica Neue Light"/>
                <a:ea typeface="Helvetica Neue Light"/>
                <a:cs typeface="Helvetica Neue Light"/>
                <a:sym typeface="Helvetica Neue Light"/>
              </a:rPr>
              <a:t>Cuando</a:t>
            </a:r>
            <a:r>
              <a:rPr lang="en-GB" sz="2667" dirty="0">
                <a:solidFill>
                  <a:schemeClr val="dk1"/>
                </a:solidFill>
                <a:latin typeface="Helvetica Neue Light"/>
                <a:ea typeface="Helvetica Neue Light"/>
                <a:cs typeface="Helvetica Neue Light"/>
                <a:sym typeface="Helvetica Neue Light"/>
              </a:rPr>
              <a:t> </a:t>
            </a:r>
            <a:r>
              <a:rPr lang="en-GB" sz="2667" dirty="0" err="1">
                <a:solidFill>
                  <a:schemeClr val="dk1"/>
                </a:solidFill>
                <a:latin typeface="Helvetica Neue Light"/>
                <a:ea typeface="Helvetica Neue Light"/>
                <a:cs typeface="Helvetica Neue Light"/>
                <a:sym typeface="Helvetica Neue Light"/>
              </a:rPr>
              <a:t>usamos</a:t>
            </a:r>
            <a:r>
              <a:rPr lang="en-GB" sz="2667" dirty="0">
                <a:solidFill>
                  <a:schemeClr val="dk1"/>
                </a:solidFill>
                <a:latin typeface="Helvetica Neue Light"/>
                <a:ea typeface="Helvetica Neue Light"/>
                <a:cs typeface="Helvetica Neue Light"/>
                <a:sym typeface="Helvetica Neue Light"/>
              </a:rPr>
              <a:t> </a:t>
            </a:r>
            <a:r>
              <a:rPr lang="en-GB" sz="2667" b="1" dirty="0" err="1">
                <a:solidFill>
                  <a:srgbClr val="EF89D2"/>
                </a:solidFill>
                <a:latin typeface="Helvetica Neue"/>
                <a:ea typeface="Helvetica Neue"/>
                <a:cs typeface="Helvetica Neue"/>
                <a:sym typeface="Helvetica Neue"/>
              </a:rPr>
              <a:t>mientras</a:t>
            </a:r>
            <a:r>
              <a:rPr lang="en-GB" sz="2667" i="1" dirty="0">
                <a:solidFill>
                  <a:schemeClr val="dk1"/>
                </a:solidFill>
                <a:latin typeface="Helvetica Neue Light"/>
                <a:ea typeface="Helvetica Neue Light"/>
                <a:cs typeface="Helvetica Neue Light"/>
                <a:sym typeface="Helvetica Neue Light"/>
              </a:rPr>
              <a:t>, </a:t>
            </a:r>
            <a:r>
              <a:rPr lang="en-GB" sz="2667" dirty="0" err="1">
                <a:solidFill>
                  <a:schemeClr val="dk1"/>
                </a:solidFill>
                <a:latin typeface="Helvetica Neue Light"/>
                <a:ea typeface="Helvetica Neue Light"/>
                <a:cs typeface="Helvetica Neue Light"/>
                <a:sym typeface="Helvetica Neue Light"/>
              </a:rPr>
              <a:t>asumimos</a:t>
            </a:r>
            <a:r>
              <a:rPr lang="en-GB" sz="2667" dirty="0">
                <a:solidFill>
                  <a:schemeClr val="dk1"/>
                </a:solidFill>
                <a:latin typeface="Helvetica Neue Light"/>
                <a:ea typeface="Helvetica Neue Light"/>
                <a:cs typeface="Helvetica Neue Light"/>
                <a:sym typeface="Helvetica Neue Light"/>
              </a:rPr>
              <a:t> que en </a:t>
            </a:r>
            <a:r>
              <a:rPr lang="en-GB" sz="2667" dirty="0" err="1">
                <a:solidFill>
                  <a:schemeClr val="dk1"/>
                </a:solidFill>
                <a:latin typeface="Helvetica Neue Light"/>
                <a:ea typeface="Helvetica Neue Light"/>
                <a:cs typeface="Helvetica Neue Light"/>
                <a:sym typeface="Helvetica Neue Light"/>
              </a:rPr>
              <a:t>algún</a:t>
            </a:r>
            <a:r>
              <a:rPr lang="en-GB" sz="2667" dirty="0">
                <a:solidFill>
                  <a:schemeClr val="dk1"/>
                </a:solidFill>
                <a:latin typeface="Helvetica Neue Light"/>
                <a:ea typeface="Helvetica Neue Light"/>
                <a:cs typeface="Helvetica Neue Light"/>
                <a:sym typeface="Helvetica Neue Light"/>
              </a:rPr>
              <a:t> momento la </a:t>
            </a:r>
            <a:r>
              <a:rPr lang="en-GB" sz="2667" dirty="0" err="1">
                <a:solidFill>
                  <a:schemeClr val="dk1"/>
                </a:solidFill>
                <a:latin typeface="Helvetica Neue Light"/>
                <a:ea typeface="Helvetica Neue Light"/>
                <a:cs typeface="Helvetica Neue Light"/>
                <a:sym typeface="Helvetica Neue Light"/>
              </a:rPr>
              <a:t>repetición</a:t>
            </a:r>
            <a:r>
              <a:rPr lang="en-GB" sz="2667" dirty="0">
                <a:solidFill>
                  <a:schemeClr val="dk1"/>
                </a:solidFill>
                <a:latin typeface="Helvetica Neue Light"/>
                <a:ea typeface="Helvetica Neue Light"/>
                <a:cs typeface="Helvetica Neue Light"/>
                <a:sym typeface="Helvetica Neue Light"/>
              </a:rPr>
              <a:t> </a:t>
            </a:r>
            <a:r>
              <a:rPr lang="en-GB" sz="2667" dirty="0" err="1">
                <a:solidFill>
                  <a:schemeClr val="dk1"/>
                </a:solidFill>
                <a:latin typeface="Helvetica Neue Light"/>
                <a:ea typeface="Helvetica Neue Light"/>
                <a:cs typeface="Helvetica Neue Light"/>
                <a:sym typeface="Helvetica Neue Light"/>
              </a:rPr>
              <a:t>va</a:t>
            </a:r>
            <a:r>
              <a:rPr lang="en-GB" sz="2667" dirty="0">
                <a:solidFill>
                  <a:schemeClr val="dk1"/>
                </a:solidFill>
                <a:latin typeface="Helvetica Neue Light"/>
                <a:ea typeface="Helvetica Neue Light"/>
                <a:cs typeface="Helvetica Neue Light"/>
                <a:sym typeface="Helvetica Neue Light"/>
              </a:rPr>
              <a:t> a </a:t>
            </a:r>
            <a:r>
              <a:rPr lang="en-GB" sz="2667" dirty="0" err="1">
                <a:solidFill>
                  <a:schemeClr val="dk1"/>
                </a:solidFill>
                <a:latin typeface="Helvetica Neue Light"/>
                <a:ea typeface="Helvetica Neue Light"/>
                <a:cs typeface="Helvetica Neue Light"/>
                <a:sym typeface="Helvetica Neue Light"/>
              </a:rPr>
              <a:t>finalizar</a:t>
            </a:r>
            <a:r>
              <a:rPr lang="en-GB" sz="2667" dirty="0">
                <a:solidFill>
                  <a:schemeClr val="dk1"/>
                </a:solidFill>
                <a:latin typeface="Helvetica Neue Light"/>
                <a:ea typeface="Helvetica Neue Light"/>
                <a:cs typeface="Helvetica Neue Light"/>
                <a:sym typeface="Helvetica Neue Light"/>
              </a:rPr>
              <a:t>; si la </a:t>
            </a:r>
            <a:r>
              <a:rPr lang="en-GB" sz="2667" dirty="0" err="1">
                <a:solidFill>
                  <a:schemeClr val="dk1"/>
                </a:solidFill>
                <a:latin typeface="Helvetica Neue Light"/>
                <a:ea typeface="Helvetica Neue Light"/>
                <a:cs typeface="Helvetica Neue Light"/>
                <a:sym typeface="Helvetica Neue Light"/>
              </a:rPr>
              <a:t>comparación</a:t>
            </a:r>
            <a:r>
              <a:rPr lang="en-GB" sz="2667" dirty="0">
                <a:solidFill>
                  <a:schemeClr val="dk1"/>
                </a:solidFill>
                <a:latin typeface="Helvetica Neue Light"/>
                <a:ea typeface="Helvetica Neue Light"/>
                <a:cs typeface="Helvetica Neue Light"/>
                <a:sym typeface="Helvetica Neue Light"/>
              </a:rPr>
              <a:t> no se </a:t>
            </a:r>
            <a:r>
              <a:rPr lang="en-GB" sz="2667" dirty="0" err="1">
                <a:solidFill>
                  <a:schemeClr val="dk1"/>
                </a:solidFill>
                <a:latin typeface="Helvetica Neue Light"/>
                <a:ea typeface="Helvetica Neue Light"/>
                <a:cs typeface="Helvetica Neue Light"/>
                <a:sym typeface="Helvetica Neue Light"/>
              </a:rPr>
              <a:t>realiza</a:t>
            </a:r>
            <a:r>
              <a:rPr lang="en-GB" sz="2667" dirty="0">
                <a:solidFill>
                  <a:schemeClr val="dk1"/>
                </a:solidFill>
                <a:latin typeface="Helvetica Neue Light"/>
                <a:ea typeface="Helvetica Neue Light"/>
                <a:cs typeface="Helvetica Neue Light"/>
                <a:sym typeface="Helvetica Neue Light"/>
              </a:rPr>
              <a:t> </a:t>
            </a:r>
            <a:r>
              <a:rPr lang="en-GB" sz="2667" dirty="0" err="1">
                <a:solidFill>
                  <a:schemeClr val="dk1"/>
                </a:solidFill>
                <a:latin typeface="Helvetica Neue Light"/>
                <a:ea typeface="Helvetica Neue Light"/>
                <a:cs typeface="Helvetica Neue Light"/>
                <a:sym typeface="Helvetica Neue Light"/>
              </a:rPr>
              <a:t>adecuadamente</a:t>
            </a:r>
            <a:r>
              <a:rPr lang="en-GB" sz="2667" dirty="0">
                <a:solidFill>
                  <a:schemeClr val="dk1"/>
                </a:solidFill>
                <a:latin typeface="Helvetica Neue Light"/>
                <a:ea typeface="Helvetica Neue Light"/>
                <a:cs typeface="Helvetica Neue Light"/>
                <a:sym typeface="Helvetica Neue Light"/>
              </a:rPr>
              <a:t> podemos </a:t>
            </a:r>
            <a:r>
              <a:rPr lang="en-GB" sz="2667" dirty="0" err="1">
                <a:solidFill>
                  <a:schemeClr val="dk1"/>
                </a:solidFill>
                <a:latin typeface="Helvetica Neue Light"/>
                <a:ea typeface="Helvetica Neue Light"/>
                <a:cs typeface="Helvetica Neue Light"/>
                <a:sym typeface="Helvetica Neue Light"/>
              </a:rPr>
              <a:t>generar</a:t>
            </a:r>
            <a:r>
              <a:rPr lang="en-GB" sz="2667" dirty="0">
                <a:solidFill>
                  <a:schemeClr val="dk1"/>
                </a:solidFill>
                <a:latin typeface="Helvetica Neue Light"/>
                <a:ea typeface="Helvetica Neue Light"/>
                <a:cs typeface="Helvetica Neue Light"/>
                <a:sym typeface="Helvetica Neue Light"/>
              </a:rPr>
              <a:t> el </a:t>
            </a:r>
            <a:r>
              <a:rPr lang="en-GB" sz="2667" dirty="0" err="1">
                <a:solidFill>
                  <a:schemeClr val="dk1"/>
                </a:solidFill>
                <a:latin typeface="Helvetica Neue Light"/>
                <a:ea typeface="Helvetica Neue Light"/>
                <a:cs typeface="Helvetica Neue Light"/>
                <a:sym typeface="Helvetica Neue Light"/>
              </a:rPr>
              <a:t>llamado</a:t>
            </a:r>
            <a:r>
              <a:rPr lang="en-GB" sz="2667" dirty="0">
                <a:solidFill>
                  <a:schemeClr val="dk1"/>
                </a:solidFill>
                <a:latin typeface="Helvetica Neue Light"/>
                <a:ea typeface="Helvetica Neue Light"/>
                <a:cs typeface="Helvetica Neue Light"/>
                <a:sym typeface="Helvetica Neue Light"/>
              </a:rPr>
              <a:t> “</a:t>
            </a:r>
            <a:r>
              <a:rPr lang="en-GB" sz="2667" dirty="0" err="1">
                <a:solidFill>
                  <a:schemeClr val="dk1"/>
                </a:solidFill>
                <a:highlight>
                  <a:schemeClr val="accent6"/>
                </a:highlight>
                <a:latin typeface="Helvetica Neue Light"/>
                <a:ea typeface="Helvetica Neue Light"/>
                <a:cs typeface="Helvetica Neue Light"/>
                <a:sym typeface="Helvetica Neue Light"/>
              </a:rPr>
              <a:t>bucle</a:t>
            </a:r>
            <a:r>
              <a:rPr lang="en-GB" sz="2667" dirty="0">
                <a:solidFill>
                  <a:schemeClr val="dk1"/>
                </a:solidFill>
                <a:highlight>
                  <a:schemeClr val="accent6"/>
                </a:highlight>
                <a:latin typeface="Helvetica Neue Light"/>
                <a:ea typeface="Helvetica Neue Light"/>
                <a:cs typeface="Helvetica Neue Light"/>
                <a:sym typeface="Helvetica Neue Light"/>
              </a:rPr>
              <a:t> </a:t>
            </a:r>
            <a:r>
              <a:rPr lang="en-GB" sz="2667" dirty="0" err="1">
                <a:solidFill>
                  <a:schemeClr val="dk1"/>
                </a:solidFill>
                <a:highlight>
                  <a:schemeClr val="accent6"/>
                </a:highlight>
                <a:latin typeface="Helvetica Neue Light"/>
                <a:ea typeface="Helvetica Neue Light"/>
                <a:cs typeface="Helvetica Neue Light"/>
                <a:sym typeface="Helvetica Neue Light"/>
              </a:rPr>
              <a:t>infinito</a:t>
            </a:r>
            <a:r>
              <a:rPr lang="en-GB" sz="2667" dirty="0">
                <a:solidFill>
                  <a:schemeClr val="dk1"/>
                </a:solidFill>
                <a:latin typeface="Helvetica Neue Light"/>
                <a:ea typeface="Helvetica Neue Light"/>
                <a:cs typeface="Helvetica Neue Light"/>
                <a:sym typeface="Helvetica Neue Light"/>
              </a:rPr>
              <a:t>”:</a:t>
            </a:r>
            <a:endParaRPr sz="3200" i="1" dirty="0">
              <a:highlight>
                <a:schemeClr val="accent6"/>
              </a:highlight>
              <a:latin typeface="Helvetica Neue Light"/>
              <a:ea typeface="Helvetica Neue Light"/>
              <a:cs typeface="Helvetica Neue Light"/>
              <a:sym typeface="Helvetica Neue Light"/>
            </a:endParaRPr>
          </a:p>
        </p:txBody>
      </p:sp>
      <p:pic>
        <p:nvPicPr>
          <p:cNvPr id="2" name="Picture 2">
            <a:extLst>
              <a:ext uri="{FF2B5EF4-FFF2-40B4-BE49-F238E27FC236}">
                <a16:creationId xmlns:a16="http://schemas.microsoft.com/office/drawing/2014/main" id="{6E71BB12-2B7A-416E-903A-D9F5858BC6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F0430E5-8DB1-46D3-948B-2966FD14B021}"/>
              </a:ext>
            </a:extLst>
          </p:cNvPr>
          <p:cNvSpPr>
            <a:spLocks noGrp="1"/>
          </p:cNvSpPr>
          <p:nvPr>
            <p:ph type="sldNum" idx="12"/>
          </p:nvPr>
        </p:nvSpPr>
        <p:spPr/>
        <p:txBody>
          <a:bodyPr/>
          <a:lstStyle/>
          <a:p>
            <a:fld id="{00000000-1234-1234-1234-123412341234}" type="slidenum">
              <a:rPr lang="en-GB" smtClean="0"/>
              <a:pPr/>
              <a:t>11</a:t>
            </a:fld>
            <a:endParaRPr lang="en-GB"/>
          </a:p>
        </p:txBody>
      </p:sp>
      <p:pic>
        <p:nvPicPr>
          <p:cNvPr id="8" name="Picture 2">
            <a:extLst>
              <a:ext uri="{FF2B5EF4-FFF2-40B4-BE49-F238E27FC236}">
                <a16:creationId xmlns:a16="http://schemas.microsoft.com/office/drawing/2014/main" id="{4DF95EA7-DDA7-4C4F-A92E-B9E12364D1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Google Shape;408;p76">
            <a:extLst>
              <a:ext uri="{FF2B5EF4-FFF2-40B4-BE49-F238E27FC236}">
                <a16:creationId xmlns:a16="http://schemas.microsoft.com/office/drawing/2014/main" id="{E3FA2491-28B2-4694-9693-F7E4EE2CC112}"/>
              </a:ext>
            </a:extLst>
          </p:cNvPr>
          <p:cNvSpPr txBox="1"/>
          <p:nvPr/>
        </p:nvSpPr>
        <p:spPr>
          <a:xfrm>
            <a:off x="2123119" y="117152"/>
            <a:ext cx="7554800" cy="1318800"/>
          </a:xfrm>
          <a:prstGeom prst="rect">
            <a:avLst/>
          </a:prstGeom>
          <a:noFill/>
          <a:ln>
            <a:noFill/>
          </a:ln>
        </p:spPr>
        <p:txBody>
          <a:bodyPr spcFirstLastPara="1" wrap="square" lIns="121900" tIns="121900" rIns="121900" bIns="121900" anchor="t" anchorCtr="0">
            <a:noAutofit/>
          </a:bodyPr>
          <a:lstStyle/>
          <a:p>
            <a:pPr algn="ctr"/>
            <a:r>
              <a:rPr lang="en-GB" sz="6000" i="1" dirty="0">
                <a:solidFill>
                  <a:schemeClr val="bg1"/>
                </a:solidFill>
                <a:latin typeface="Anton"/>
                <a:ea typeface="Anton"/>
                <a:cs typeface="Anton"/>
                <a:sym typeface="Anton"/>
              </a:rPr>
              <a:t>EJEMPLO </a:t>
            </a:r>
            <a:endParaRPr sz="6000" i="1" dirty="0">
              <a:solidFill>
                <a:schemeClr val="bg1"/>
              </a:solidFill>
              <a:latin typeface="Anton"/>
              <a:ea typeface="Anton"/>
              <a:cs typeface="Anton"/>
              <a:sym typeface="Anton"/>
            </a:endParaRPr>
          </a:p>
        </p:txBody>
      </p:sp>
      <p:sp>
        <p:nvSpPr>
          <p:cNvPr id="2" name="TextBox 1">
            <a:extLst>
              <a:ext uri="{FF2B5EF4-FFF2-40B4-BE49-F238E27FC236}">
                <a16:creationId xmlns:a16="http://schemas.microsoft.com/office/drawing/2014/main" id="{B362BCA7-AD54-580D-1DDD-E76378B485C2}"/>
              </a:ext>
            </a:extLst>
          </p:cNvPr>
          <p:cNvSpPr txBox="1"/>
          <p:nvPr/>
        </p:nvSpPr>
        <p:spPr>
          <a:xfrm>
            <a:off x="1830541" y="1428694"/>
            <a:ext cx="7847378" cy="2554545"/>
          </a:xfrm>
          <a:prstGeom prst="rect">
            <a:avLst/>
          </a:prstGeom>
          <a:noFill/>
        </p:spPr>
        <p:txBody>
          <a:bodyPr wrap="square" rtlCol="0">
            <a:spAutoFit/>
          </a:bodyPr>
          <a:lstStyle/>
          <a:p>
            <a:r>
              <a:rPr lang="es-ES" sz="3200" dirty="0">
                <a:solidFill>
                  <a:schemeClr val="dk1"/>
                </a:solidFill>
                <a:latin typeface="Helvetica Neue Light"/>
              </a:rPr>
              <a:t>Debemos crear un programa que debe realizar la validación del nombre de usuario, hasta que no se ingrese el nombre de usuario correcto el programa deberá seguir solicitando el nombre de usuario.</a:t>
            </a:r>
            <a:endParaRPr lang="es-AR" sz="3200" dirty="0">
              <a:solidFill>
                <a:schemeClr val="dk1"/>
              </a:solidFill>
              <a:latin typeface="Helvetica Neue Light"/>
            </a:endParaRPr>
          </a:p>
        </p:txBody>
      </p:sp>
    </p:spTree>
    <p:extLst>
      <p:ext uri="{BB962C8B-B14F-4D97-AF65-F5344CB8AC3E}">
        <p14:creationId xmlns:p14="http://schemas.microsoft.com/office/powerpoint/2010/main" val="2757775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7FDFC2D-0C8B-7887-BEC1-FF18C43B8DB0}"/>
              </a:ext>
            </a:extLst>
          </p:cNvPr>
          <p:cNvSpPr>
            <a:spLocks noGrp="1"/>
          </p:cNvSpPr>
          <p:nvPr>
            <p:ph type="sldNum" idx="12"/>
          </p:nvPr>
        </p:nvSpPr>
        <p:spPr/>
        <p:txBody>
          <a:bodyPr/>
          <a:lstStyle/>
          <a:p>
            <a:fld id="{00000000-1234-1234-1234-123412341234}" type="slidenum">
              <a:rPr lang="en-GB" smtClean="0"/>
              <a:pPr/>
              <a:t>12</a:t>
            </a:fld>
            <a:endParaRPr lang="en-GB"/>
          </a:p>
        </p:txBody>
      </p:sp>
      <p:pic>
        <p:nvPicPr>
          <p:cNvPr id="6" name="Picture 2">
            <a:extLst>
              <a:ext uri="{FF2B5EF4-FFF2-40B4-BE49-F238E27FC236}">
                <a16:creationId xmlns:a16="http://schemas.microsoft.com/office/drawing/2014/main" id="{433AB96E-6CBE-8027-37BB-CB0ECE796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565" y="115577"/>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408;p76">
            <a:extLst>
              <a:ext uri="{FF2B5EF4-FFF2-40B4-BE49-F238E27FC236}">
                <a16:creationId xmlns:a16="http://schemas.microsoft.com/office/drawing/2014/main" id="{E13DA670-8767-AD76-223D-BED2BB34528B}"/>
              </a:ext>
            </a:extLst>
          </p:cNvPr>
          <p:cNvSpPr txBox="1"/>
          <p:nvPr/>
        </p:nvSpPr>
        <p:spPr>
          <a:xfrm>
            <a:off x="1369784" y="115577"/>
            <a:ext cx="7554800" cy="1318800"/>
          </a:xfrm>
          <a:prstGeom prst="rect">
            <a:avLst/>
          </a:prstGeom>
          <a:noFill/>
          <a:ln>
            <a:noFill/>
          </a:ln>
        </p:spPr>
        <p:txBody>
          <a:bodyPr spcFirstLastPara="1" wrap="square" lIns="121900" tIns="121900" rIns="121900" bIns="121900" anchor="t" anchorCtr="0">
            <a:noAutofit/>
          </a:bodyPr>
          <a:lstStyle/>
          <a:p>
            <a:pPr algn="ctr"/>
            <a:r>
              <a:rPr lang="en-GB" sz="6000" i="1" u="sng" dirty="0">
                <a:solidFill>
                  <a:schemeClr val="bg1"/>
                </a:solidFill>
                <a:latin typeface="Anton"/>
                <a:ea typeface="Anton"/>
                <a:cs typeface="Anton"/>
                <a:sym typeface="Anton"/>
              </a:rPr>
              <a:t>CONTADOR - ACUMULADOR</a:t>
            </a:r>
            <a:endParaRPr sz="6000" i="1" u="sng" dirty="0">
              <a:solidFill>
                <a:schemeClr val="bg1"/>
              </a:solidFill>
              <a:latin typeface="Anton"/>
              <a:ea typeface="Anton"/>
              <a:cs typeface="Anton"/>
              <a:sym typeface="Anton"/>
            </a:endParaRPr>
          </a:p>
        </p:txBody>
      </p:sp>
      <p:pic>
        <p:nvPicPr>
          <p:cNvPr id="12" name="Imagen 11">
            <a:extLst>
              <a:ext uri="{FF2B5EF4-FFF2-40B4-BE49-F238E27FC236}">
                <a16:creationId xmlns:a16="http://schemas.microsoft.com/office/drawing/2014/main" id="{98E1F400-FFA5-6250-4631-49A3157F3F7C}"/>
              </a:ext>
            </a:extLst>
          </p:cNvPr>
          <p:cNvPicPr>
            <a:picLocks noChangeAspect="1"/>
          </p:cNvPicPr>
          <p:nvPr/>
        </p:nvPicPr>
        <p:blipFill>
          <a:blip r:embed="rId3"/>
          <a:stretch>
            <a:fillRect/>
          </a:stretch>
        </p:blipFill>
        <p:spPr>
          <a:xfrm>
            <a:off x="1199668" y="1434377"/>
            <a:ext cx="10096943" cy="5423623"/>
          </a:xfrm>
          <a:prstGeom prst="rect">
            <a:avLst/>
          </a:prstGeom>
        </p:spPr>
      </p:pic>
    </p:spTree>
    <p:extLst>
      <p:ext uri="{BB962C8B-B14F-4D97-AF65-F5344CB8AC3E}">
        <p14:creationId xmlns:p14="http://schemas.microsoft.com/office/powerpoint/2010/main" val="412653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24"/>
        <p:cNvGrpSpPr/>
        <p:nvPr/>
      </p:nvGrpSpPr>
      <p:grpSpPr>
        <a:xfrm>
          <a:off x="0" y="0"/>
          <a:ext cx="0" cy="0"/>
          <a:chOff x="0" y="0"/>
          <a:chExt cx="0" cy="0"/>
        </a:xfrm>
      </p:grpSpPr>
      <p:sp>
        <p:nvSpPr>
          <p:cNvPr id="425" name="Google Shape;425;p78"/>
          <p:cNvSpPr txBox="1"/>
          <p:nvPr/>
        </p:nvSpPr>
        <p:spPr>
          <a:xfrm>
            <a:off x="1674564" y="-15681"/>
            <a:ext cx="7622000" cy="123208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u="sng" dirty="0">
                <a:solidFill>
                  <a:schemeClr val="bg1"/>
                </a:solidFill>
                <a:latin typeface="Anton"/>
                <a:ea typeface="Anton"/>
                <a:cs typeface="Anton"/>
                <a:sym typeface="Anton"/>
              </a:rPr>
              <a:t>REPETIR HASTA </a:t>
            </a:r>
            <a:endParaRPr sz="4800" i="1" u="sng" dirty="0">
              <a:solidFill>
                <a:schemeClr val="bg1"/>
              </a:solidFill>
              <a:latin typeface="Anton"/>
              <a:ea typeface="Anton"/>
              <a:cs typeface="Anton"/>
              <a:sym typeface="Anton"/>
            </a:endParaRPr>
          </a:p>
        </p:txBody>
      </p:sp>
      <p:pic>
        <p:nvPicPr>
          <p:cNvPr id="3" name="Picture 2">
            <a:extLst>
              <a:ext uri="{FF2B5EF4-FFF2-40B4-BE49-F238E27FC236}">
                <a16:creationId xmlns:a16="http://schemas.microsoft.com/office/drawing/2014/main" id="{311C6FE3-27D8-A12A-7683-D65AE4097A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a:extLst>
              <a:ext uri="{FF2B5EF4-FFF2-40B4-BE49-F238E27FC236}">
                <a16:creationId xmlns:a16="http://schemas.microsoft.com/office/drawing/2014/main" id="{B9B89D33-DD9B-900D-3F8E-024616248FFC}"/>
              </a:ext>
            </a:extLst>
          </p:cNvPr>
          <p:cNvPicPr>
            <a:picLocks noChangeAspect="1"/>
          </p:cNvPicPr>
          <p:nvPr/>
        </p:nvPicPr>
        <p:blipFill>
          <a:blip r:embed="rId4"/>
          <a:stretch>
            <a:fillRect/>
          </a:stretch>
        </p:blipFill>
        <p:spPr>
          <a:xfrm>
            <a:off x="1674564" y="1125754"/>
            <a:ext cx="8121576" cy="57322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17DC98-B549-4052-6F58-242032ED0D32}"/>
              </a:ext>
            </a:extLst>
          </p:cNvPr>
          <p:cNvSpPr>
            <a:spLocks noGrp="1"/>
          </p:cNvSpPr>
          <p:nvPr>
            <p:ph type="sldNum" idx="12"/>
          </p:nvPr>
        </p:nvSpPr>
        <p:spPr/>
        <p:txBody>
          <a:bodyPr/>
          <a:lstStyle/>
          <a:p>
            <a:fld id="{00000000-1234-1234-1234-123412341234}" type="slidenum">
              <a:rPr lang="en-GB" smtClean="0"/>
              <a:pPr/>
              <a:t>14</a:t>
            </a:fld>
            <a:endParaRPr lang="en-GB"/>
          </a:p>
        </p:txBody>
      </p:sp>
      <p:pic>
        <p:nvPicPr>
          <p:cNvPr id="8" name="Imagen 7">
            <a:extLst>
              <a:ext uri="{FF2B5EF4-FFF2-40B4-BE49-F238E27FC236}">
                <a16:creationId xmlns:a16="http://schemas.microsoft.com/office/drawing/2014/main" id="{D4143704-8986-D744-210D-354FE420C947}"/>
              </a:ext>
            </a:extLst>
          </p:cNvPr>
          <p:cNvPicPr>
            <a:picLocks noChangeAspect="1"/>
          </p:cNvPicPr>
          <p:nvPr/>
        </p:nvPicPr>
        <p:blipFill>
          <a:blip r:embed="rId2"/>
          <a:stretch>
            <a:fillRect/>
          </a:stretch>
        </p:blipFill>
        <p:spPr>
          <a:xfrm>
            <a:off x="0" y="1"/>
            <a:ext cx="12192000" cy="6858000"/>
          </a:xfrm>
          <a:prstGeom prst="rect">
            <a:avLst/>
          </a:prstGeom>
        </p:spPr>
      </p:pic>
      <p:pic>
        <p:nvPicPr>
          <p:cNvPr id="10" name="Picture 2">
            <a:extLst>
              <a:ext uri="{FF2B5EF4-FFF2-40B4-BE49-F238E27FC236}">
                <a16:creationId xmlns:a16="http://schemas.microsoft.com/office/drawing/2014/main" id="{FFDB3A48-BD32-493E-A7A8-A298096BDE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794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9"/>
          <p:cNvSpPr txBox="1"/>
          <p:nvPr/>
        </p:nvSpPr>
        <p:spPr>
          <a:xfrm>
            <a:off x="2096898" y="117152"/>
            <a:ext cx="7554800" cy="1318800"/>
          </a:xfrm>
          <a:prstGeom prst="rect">
            <a:avLst/>
          </a:prstGeom>
          <a:noFill/>
          <a:ln>
            <a:noFill/>
          </a:ln>
        </p:spPr>
        <p:txBody>
          <a:bodyPr spcFirstLastPara="1" wrap="square" lIns="121900" tIns="121900" rIns="121900" bIns="121900" anchor="t" anchorCtr="0">
            <a:noAutofit/>
          </a:bodyPr>
          <a:lstStyle/>
          <a:p>
            <a:pPr algn="ctr"/>
            <a:r>
              <a:rPr lang="en-GB" sz="6000" i="1" u="sng" dirty="0">
                <a:solidFill>
                  <a:schemeClr val="bg1"/>
                </a:solidFill>
                <a:latin typeface="Anton"/>
                <a:ea typeface="Anton"/>
                <a:cs typeface="Anton"/>
                <a:sym typeface="Anton"/>
              </a:rPr>
              <a:t>REPETIR HASTA</a:t>
            </a:r>
            <a:endParaRPr sz="6000" i="1" u="sng" dirty="0">
              <a:solidFill>
                <a:schemeClr val="bg1"/>
              </a:solidFill>
              <a:latin typeface="Anton"/>
              <a:ea typeface="Anton"/>
              <a:cs typeface="Anton"/>
              <a:sym typeface="Anton"/>
            </a:endParaRPr>
          </a:p>
        </p:txBody>
      </p:sp>
      <p:sp>
        <p:nvSpPr>
          <p:cNvPr id="432" name="Google Shape;432;p79"/>
          <p:cNvSpPr txBox="1"/>
          <p:nvPr/>
        </p:nvSpPr>
        <p:spPr>
          <a:xfrm>
            <a:off x="1450867" y="1746300"/>
            <a:ext cx="9706660" cy="3998718"/>
          </a:xfrm>
          <a:prstGeom prst="rect">
            <a:avLst/>
          </a:prstGeom>
          <a:noFill/>
          <a:ln>
            <a:noFill/>
          </a:ln>
        </p:spPr>
        <p:txBody>
          <a:bodyPr spcFirstLastPara="1" wrap="square" lIns="121900" tIns="121900" rIns="121900" bIns="121900" anchor="t" anchorCtr="0">
            <a:noAutofit/>
          </a:bodyPr>
          <a:lstStyle/>
          <a:p>
            <a:pPr algn="ctr">
              <a:lnSpc>
                <a:spcPct val="115000"/>
              </a:lnSpc>
            </a:pPr>
            <a:r>
              <a:rPr lang="en-GB" sz="2667" dirty="0">
                <a:solidFill>
                  <a:schemeClr val="dk1"/>
                </a:solidFill>
                <a:highlight>
                  <a:srgbClr val="FFFFFF"/>
                </a:highlight>
                <a:latin typeface="Helvetica Neue Light"/>
                <a:ea typeface="Helvetica Neue Light"/>
                <a:cs typeface="Helvetica Neue Light"/>
                <a:sym typeface="Helvetica Neue Light"/>
              </a:rPr>
              <a:t>La </a:t>
            </a:r>
            <a:r>
              <a:rPr lang="en-GB" sz="2667" dirty="0" err="1">
                <a:solidFill>
                  <a:schemeClr val="dk1"/>
                </a:solidFill>
                <a:highlight>
                  <a:srgbClr val="FFFFFF"/>
                </a:highlight>
                <a:latin typeface="Helvetica Neue Light"/>
                <a:ea typeface="Helvetica Neue Light"/>
                <a:cs typeface="Helvetica Neue Light"/>
                <a:sym typeface="Helvetica Neue Light"/>
              </a:rPr>
              <a:t>estructura</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b="1" dirty="0" err="1">
                <a:solidFill>
                  <a:srgbClr val="EF89D2"/>
                </a:solidFill>
                <a:highlight>
                  <a:srgbClr val="FFFFFF"/>
                </a:highlight>
                <a:latin typeface="Helvetica Neue"/>
                <a:ea typeface="Helvetica Neue"/>
                <a:cs typeface="Helvetica Neue"/>
                <a:sym typeface="Helvetica Neue"/>
              </a:rPr>
              <a:t>Repetir</a:t>
            </a:r>
            <a:r>
              <a:rPr lang="en-GB" sz="2667" b="1" dirty="0">
                <a:solidFill>
                  <a:srgbClr val="EF89D2"/>
                </a:solidFill>
                <a:highlight>
                  <a:srgbClr val="FFFFFF"/>
                </a:highlight>
                <a:latin typeface="Helvetica Neue"/>
                <a:ea typeface="Helvetica Neue"/>
                <a:cs typeface="Helvetica Neue"/>
                <a:sym typeface="Helvetica Neue"/>
              </a:rPr>
              <a:t> Hasta</a:t>
            </a:r>
            <a:r>
              <a:rPr lang="en-GB" sz="1733" b="1" i="1" dirty="0">
                <a:solidFill>
                  <a:schemeClr val="dk1"/>
                </a:solidFill>
                <a:latin typeface="Helvetica Neue"/>
                <a:ea typeface="Helvetica Neue"/>
                <a:cs typeface="Helvetica Neue"/>
                <a:sym typeface="Helvetica Neue"/>
              </a:rPr>
              <a:t> </a:t>
            </a:r>
            <a:r>
              <a:rPr lang="en-GB" sz="2667" dirty="0" err="1">
                <a:solidFill>
                  <a:schemeClr val="dk1"/>
                </a:solidFill>
                <a:highlight>
                  <a:srgbClr val="FFFFFF"/>
                </a:highlight>
                <a:latin typeface="Helvetica Neue Light"/>
                <a:ea typeface="Helvetica Neue Light"/>
                <a:cs typeface="Helvetica Neue Light"/>
                <a:sym typeface="Helvetica Neue Light"/>
              </a:rPr>
              <a:t>permite</a:t>
            </a:r>
            <a:r>
              <a:rPr lang="en-GB" sz="2667" dirty="0">
                <a:solidFill>
                  <a:schemeClr val="dk1"/>
                </a:solidFill>
                <a:highlight>
                  <a:srgbClr val="FFFFFF"/>
                </a:highlight>
                <a:latin typeface="Helvetica Neue Light"/>
                <a:ea typeface="Helvetica Neue Light"/>
                <a:cs typeface="Helvetica Neue Light"/>
                <a:sym typeface="Helvetica Neue Light"/>
              </a:rPr>
              <a:t> crear </a:t>
            </a:r>
            <a:r>
              <a:rPr lang="en-GB" sz="2667" dirty="0" err="1">
                <a:solidFill>
                  <a:schemeClr val="dk1"/>
                </a:solidFill>
                <a:highlight>
                  <a:srgbClr val="FFFFFF"/>
                </a:highlight>
                <a:latin typeface="Helvetica Neue Light"/>
                <a:ea typeface="Helvetica Neue Light"/>
                <a:cs typeface="Helvetica Neue Light"/>
                <a:sym typeface="Helvetica Neue Light"/>
              </a:rPr>
              <a:t>bucles</a:t>
            </a:r>
            <a:r>
              <a:rPr lang="en-GB" sz="2667" dirty="0">
                <a:solidFill>
                  <a:schemeClr val="dk1"/>
                </a:solidFill>
                <a:highlight>
                  <a:srgbClr val="FFFFFF"/>
                </a:highlight>
                <a:latin typeface="Helvetica Neue Light"/>
                <a:ea typeface="Helvetica Neue Light"/>
                <a:cs typeface="Helvetica Neue Light"/>
                <a:sym typeface="Helvetica Neue Light"/>
              </a:rPr>
              <a:t> que se </a:t>
            </a:r>
            <a:r>
              <a:rPr lang="en-GB" sz="2667" dirty="0" err="1">
                <a:solidFill>
                  <a:schemeClr val="dk1"/>
                </a:solidFill>
                <a:highlight>
                  <a:srgbClr val="FFFFFF"/>
                </a:highlight>
                <a:latin typeface="Helvetica Neue Light"/>
                <a:ea typeface="Helvetica Neue Light"/>
                <a:cs typeface="Helvetica Neue Light"/>
                <a:sym typeface="Helvetica Neue Light"/>
              </a:rPr>
              <a:t>ejecutan</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a:solidFill>
                  <a:schemeClr val="dk1"/>
                </a:solidFill>
                <a:highlight>
                  <a:srgbClr val="E0FF00"/>
                </a:highlight>
                <a:latin typeface="Helvetica Neue Light"/>
                <a:ea typeface="Helvetica Neue Light"/>
                <a:cs typeface="Helvetica Neue Light"/>
                <a:sym typeface="Helvetica Neue Light"/>
              </a:rPr>
              <a:t>una o </a:t>
            </a:r>
            <a:r>
              <a:rPr lang="en-GB" sz="2667" dirty="0" err="1">
                <a:solidFill>
                  <a:schemeClr val="dk1"/>
                </a:solidFill>
                <a:highlight>
                  <a:srgbClr val="E0FF00"/>
                </a:highlight>
                <a:latin typeface="Helvetica Neue Light"/>
                <a:ea typeface="Helvetica Neue Light"/>
                <a:cs typeface="Helvetica Neue Light"/>
                <a:sym typeface="Helvetica Neue Light"/>
              </a:rPr>
              <a:t>más</a:t>
            </a:r>
            <a:r>
              <a:rPr lang="en-GB" sz="2667" dirty="0">
                <a:solidFill>
                  <a:schemeClr val="dk1"/>
                </a:solidFill>
                <a:highlight>
                  <a:srgbClr val="E0FF00"/>
                </a:highlight>
                <a:latin typeface="Helvetica Neue Light"/>
                <a:ea typeface="Helvetica Neue Light"/>
                <a:cs typeface="Helvetica Neue Light"/>
                <a:sym typeface="Helvetica Neue Light"/>
              </a:rPr>
              <a:t> </a:t>
            </a:r>
            <a:r>
              <a:rPr lang="en-GB" sz="2667" dirty="0" err="1">
                <a:solidFill>
                  <a:schemeClr val="dk1"/>
                </a:solidFill>
                <a:highlight>
                  <a:srgbClr val="E0FF00"/>
                </a:highlight>
                <a:latin typeface="Helvetica Neue Light"/>
                <a:ea typeface="Helvetica Neue Light"/>
                <a:cs typeface="Helvetica Neue Light"/>
                <a:sym typeface="Helvetica Neue Light"/>
              </a:rPr>
              <a:t>veces</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err="1">
                <a:solidFill>
                  <a:schemeClr val="dk1"/>
                </a:solidFill>
                <a:highlight>
                  <a:srgbClr val="FFFFFF"/>
                </a:highlight>
                <a:latin typeface="Helvetica Neue Light"/>
                <a:ea typeface="Helvetica Neue Light"/>
                <a:cs typeface="Helvetica Neue Light"/>
                <a:sym typeface="Helvetica Neue Light"/>
              </a:rPr>
              <a:t>dependiendo</a:t>
            </a:r>
            <a:r>
              <a:rPr lang="en-GB" sz="2667" dirty="0">
                <a:solidFill>
                  <a:schemeClr val="dk1"/>
                </a:solidFill>
                <a:highlight>
                  <a:srgbClr val="FFFFFF"/>
                </a:highlight>
                <a:latin typeface="Helvetica Neue Light"/>
                <a:ea typeface="Helvetica Neue Light"/>
                <a:cs typeface="Helvetica Neue Light"/>
                <a:sym typeface="Helvetica Neue Light"/>
              </a:rPr>
              <a:t> de la </a:t>
            </a:r>
            <a:r>
              <a:rPr lang="en-GB" sz="2667" dirty="0" err="1">
                <a:solidFill>
                  <a:schemeClr val="dk1"/>
                </a:solidFill>
                <a:highlight>
                  <a:srgbClr val="FFFFFF"/>
                </a:highlight>
                <a:latin typeface="Helvetica Neue Light"/>
                <a:ea typeface="Helvetica Neue Light"/>
                <a:cs typeface="Helvetica Neue Light"/>
                <a:sym typeface="Helvetica Neue Light"/>
              </a:rPr>
              <a:t>condición</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err="1">
                <a:solidFill>
                  <a:schemeClr val="dk1"/>
                </a:solidFill>
                <a:highlight>
                  <a:srgbClr val="FFFFFF"/>
                </a:highlight>
                <a:latin typeface="Helvetica Neue Light"/>
                <a:ea typeface="Helvetica Neue Light"/>
                <a:cs typeface="Helvetica Neue Light"/>
                <a:sym typeface="Helvetica Neue Light"/>
              </a:rPr>
              <a:t>indicada</a:t>
            </a:r>
            <a:r>
              <a:rPr lang="en-GB" sz="2667" dirty="0">
                <a:solidFill>
                  <a:schemeClr val="dk1"/>
                </a:solidFill>
                <a:highlight>
                  <a:srgbClr val="FFFFFF"/>
                </a:highlight>
                <a:latin typeface="Helvetica Neue Light"/>
                <a:ea typeface="Helvetica Neue Light"/>
                <a:cs typeface="Helvetica Neue Light"/>
                <a:sym typeface="Helvetica Neue Light"/>
              </a:rPr>
              <a:t>.</a:t>
            </a:r>
            <a:endParaRPr sz="2667" dirty="0">
              <a:solidFill>
                <a:schemeClr val="dk1"/>
              </a:solidFill>
              <a:highlight>
                <a:srgbClr val="FFFFFF"/>
              </a:highlight>
              <a:latin typeface="Helvetica Neue Light"/>
              <a:ea typeface="Helvetica Neue Light"/>
              <a:cs typeface="Helvetica Neue Light"/>
              <a:sym typeface="Helvetica Neue Light"/>
            </a:endParaRPr>
          </a:p>
          <a:p>
            <a:pPr algn="ctr">
              <a:lnSpc>
                <a:spcPct val="115000"/>
              </a:lnSpc>
            </a:pPr>
            <a:r>
              <a:rPr lang="en-GB" sz="2667" dirty="0">
                <a:solidFill>
                  <a:schemeClr val="dk1"/>
                </a:solidFill>
                <a:highlight>
                  <a:srgbClr val="FFFFFF"/>
                </a:highlight>
                <a:latin typeface="Helvetica Neue Light"/>
                <a:ea typeface="Helvetica Neue Light"/>
                <a:cs typeface="Helvetica Neue Light"/>
                <a:sym typeface="Helvetica Neue Light"/>
              </a:rPr>
              <a:t>A </a:t>
            </a:r>
            <a:r>
              <a:rPr lang="en-GB" sz="2667" dirty="0" err="1">
                <a:solidFill>
                  <a:schemeClr val="dk1"/>
                </a:solidFill>
                <a:highlight>
                  <a:srgbClr val="FFFFFF"/>
                </a:highlight>
                <a:latin typeface="Helvetica Neue Light"/>
                <a:ea typeface="Helvetica Neue Light"/>
                <a:cs typeface="Helvetica Neue Light"/>
                <a:sym typeface="Helvetica Neue Light"/>
              </a:rPr>
              <a:t>diferencia</a:t>
            </a:r>
            <a:r>
              <a:rPr lang="en-GB" sz="2667" dirty="0">
                <a:solidFill>
                  <a:schemeClr val="dk1"/>
                </a:solidFill>
                <a:highlight>
                  <a:srgbClr val="FFFFFF"/>
                </a:highlight>
                <a:latin typeface="Helvetica Neue Light"/>
                <a:ea typeface="Helvetica Neue Light"/>
                <a:cs typeface="Helvetica Neue Light"/>
                <a:sym typeface="Helvetica Neue Light"/>
              </a:rPr>
              <a:t> de </a:t>
            </a:r>
            <a:r>
              <a:rPr lang="en-GB" sz="2667" dirty="0" err="1">
                <a:solidFill>
                  <a:schemeClr val="dk1"/>
                </a:solidFill>
                <a:highlight>
                  <a:srgbClr val="FFFFFF"/>
                </a:highlight>
                <a:latin typeface="Helvetica Neue Light"/>
                <a:ea typeface="Helvetica Neue Light"/>
                <a:cs typeface="Helvetica Neue Light"/>
                <a:sym typeface="Helvetica Neue Light"/>
              </a:rPr>
              <a:t>Mientras</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b="1" dirty="0" err="1">
                <a:solidFill>
                  <a:schemeClr val="dk1"/>
                </a:solidFill>
                <a:highlight>
                  <a:srgbClr val="E0FF00"/>
                </a:highlight>
                <a:latin typeface="Helvetica Neue"/>
                <a:ea typeface="Helvetica Neue"/>
                <a:cs typeface="Helvetica Neue"/>
                <a:sym typeface="Helvetica Neue"/>
              </a:rPr>
              <a:t>garantiza</a:t>
            </a:r>
            <a:r>
              <a:rPr lang="en-GB" sz="2667" b="1" dirty="0">
                <a:solidFill>
                  <a:schemeClr val="dk1"/>
                </a:solidFill>
                <a:highlight>
                  <a:srgbClr val="E0FF00"/>
                </a:highlight>
                <a:latin typeface="Helvetica Neue"/>
                <a:ea typeface="Helvetica Neue"/>
                <a:cs typeface="Helvetica Neue"/>
                <a:sym typeface="Helvetica Neue"/>
              </a:rPr>
              <a:t> que el </a:t>
            </a:r>
            <a:r>
              <a:rPr lang="en-GB" sz="2667" b="1" dirty="0" err="1">
                <a:solidFill>
                  <a:schemeClr val="dk1"/>
                </a:solidFill>
                <a:highlight>
                  <a:srgbClr val="E0FF00"/>
                </a:highlight>
                <a:latin typeface="Helvetica Neue"/>
                <a:ea typeface="Helvetica Neue"/>
                <a:cs typeface="Helvetica Neue"/>
                <a:sym typeface="Helvetica Neue"/>
              </a:rPr>
              <a:t>bloque</a:t>
            </a:r>
            <a:r>
              <a:rPr lang="en-GB" sz="2667" b="1" dirty="0">
                <a:solidFill>
                  <a:schemeClr val="dk1"/>
                </a:solidFill>
                <a:highlight>
                  <a:srgbClr val="E0FF00"/>
                </a:highlight>
                <a:latin typeface="Helvetica Neue"/>
                <a:ea typeface="Helvetica Neue"/>
                <a:cs typeface="Helvetica Neue"/>
                <a:sym typeface="Helvetica Neue"/>
              </a:rPr>
              <a:t> de </a:t>
            </a:r>
            <a:r>
              <a:rPr lang="en-GB" sz="2667" b="1" dirty="0" err="1">
                <a:solidFill>
                  <a:schemeClr val="dk1"/>
                </a:solidFill>
                <a:highlight>
                  <a:srgbClr val="E0FF00"/>
                </a:highlight>
                <a:latin typeface="Helvetica Neue"/>
                <a:ea typeface="Helvetica Neue"/>
                <a:cs typeface="Helvetica Neue"/>
                <a:sym typeface="Helvetica Neue"/>
              </a:rPr>
              <a:t>código</a:t>
            </a:r>
            <a:r>
              <a:rPr lang="en-GB" sz="2667" b="1" dirty="0">
                <a:solidFill>
                  <a:schemeClr val="dk1"/>
                </a:solidFill>
                <a:highlight>
                  <a:srgbClr val="E0FF00"/>
                </a:highlight>
                <a:latin typeface="Helvetica Neue"/>
                <a:ea typeface="Helvetica Neue"/>
                <a:cs typeface="Helvetica Neue"/>
                <a:sym typeface="Helvetica Neue"/>
              </a:rPr>
              <a:t> se </a:t>
            </a:r>
            <a:r>
              <a:rPr lang="en-GB" sz="2667" b="1" dirty="0" err="1">
                <a:solidFill>
                  <a:schemeClr val="dk1"/>
                </a:solidFill>
                <a:highlight>
                  <a:srgbClr val="E0FF00"/>
                </a:highlight>
                <a:latin typeface="Helvetica Neue"/>
                <a:ea typeface="Helvetica Neue"/>
                <a:cs typeface="Helvetica Neue"/>
                <a:sym typeface="Helvetica Neue"/>
              </a:rPr>
              <a:t>interpreta</a:t>
            </a:r>
            <a:r>
              <a:rPr lang="en-GB" sz="2667" b="1" dirty="0">
                <a:solidFill>
                  <a:schemeClr val="dk1"/>
                </a:solidFill>
                <a:highlight>
                  <a:srgbClr val="E0FF00"/>
                </a:highlight>
                <a:latin typeface="Helvetica Neue"/>
                <a:ea typeface="Helvetica Neue"/>
                <a:cs typeface="Helvetica Neue"/>
                <a:sym typeface="Helvetica Neue"/>
              </a:rPr>
              <a:t> al </a:t>
            </a:r>
            <a:r>
              <a:rPr lang="en-GB" sz="2667" b="1" dirty="0" err="1">
                <a:solidFill>
                  <a:schemeClr val="dk1"/>
                </a:solidFill>
                <a:highlight>
                  <a:srgbClr val="E0FF00"/>
                </a:highlight>
                <a:latin typeface="Helvetica Neue"/>
                <a:ea typeface="Helvetica Neue"/>
                <a:cs typeface="Helvetica Neue"/>
                <a:sym typeface="Helvetica Neue"/>
              </a:rPr>
              <a:t>menos</a:t>
            </a:r>
            <a:r>
              <a:rPr lang="en-GB" sz="2667" b="1" dirty="0">
                <a:solidFill>
                  <a:schemeClr val="dk1"/>
                </a:solidFill>
                <a:highlight>
                  <a:srgbClr val="E0FF00"/>
                </a:highlight>
                <a:latin typeface="Helvetica Neue"/>
                <a:ea typeface="Helvetica Neue"/>
                <a:cs typeface="Helvetica Neue"/>
                <a:sym typeface="Helvetica Neue"/>
              </a:rPr>
              <a:t> una </a:t>
            </a:r>
            <a:r>
              <a:rPr lang="en-GB" sz="2667" b="1" dirty="0" err="1">
                <a:solidFill>
                  <a:schemeClr val="dk1"/>
                </a:solidFill>
                <a:highlight>
                  <a:srgbClr val="E0FF00"/>
                </a:highlight>
                <a:latin typeface="Helvetica Neue"/>
                <a:ea typeface="Helvetica Neue"/>
                <a:cs typeface="Helvetica Neue"/>
                <a:sym typeface="Helvetica Neue"/>
              </a:rPr>
              <a:t>vez</a:t>
            </a:r>
            <a:r>
              <a:rPr lang="en-GB" sz="2667" b="1" dirty="0">
                <a:solidFill>
                  <a:schemeClr val="dk1"/>
                </a:solidFill>
                <a:highlight>
                  <a:srgbClr val="E0FF00"/>
                </a:highlight>
                <a:latin typeface="Helvetica Neue"/>
                <a:ea typeface="Helvetica Neue"/>
                <a:cs typeface="Helvetica Neue"/>
                <a:sym typeface="Helvetica Neue"/>
              </a:rPr>
              <a:t>, </a:t>
            </a:r>
            <a:r>
              <a:rPr lang="en-GB" sz="2667" b="1" dirty="0" err="1">
                <a:solidFill>
                  <a:schemeClr val="dk1"/>
                </a:solidFill>
                <a:highlight>
                  <a:srgbClr val="E0FF00"/>
                </a:highlight>
                <a:latin typeface="Helvetica Neue"/>
                <a:ea typeface="Helvetica Neue"/>
                <a:cs typeface="Helvetica Neue"/>
                <a:sym typeface="Helvetica Neue"/>
              </a:rPr>
              <a:t>porque</a:t>
            </a:r>
            <a:r>
              <a:rPr lang="en-GB" sz="2667" b="1" dirty="0">
                <a:solidFill>
                  <a:schemeClr val="dk1"/>
                </a:solidFill>
                <a:highlight>
                  <a:srgbClr val="E0FF00"/>
                </a:highlight>
                <a:latin typeface="Helvetica Neue"/>
                <a:ea typeface="Helvetica Neue"/>
                <a:cs typeface="Helvetica Neue"/>
                <a:sym typeface="Helvetica Neue"/>
              </a:rPr>
              <a:t> la </a:t>
            </a:r>
            <a:r>
              <a:rPr lang="en-GB" sz="2667" b="1" dirty="0" err="1">
                <a:solidFill>
                  <a:schemeClr val="dk1"/>
                </a:solidFill>
                <a:highlight>
                  <a:srgbClr val="E0FF00"/>
                </a:highlight>
                <a:latin typeface="Helvetica Neue"/>
                <a:ea typeface="Helvetica Neue"/>
                <a:cs typeface="Helvetica Neue"/>
                <a:sym typeface="Helvetica Neue"/>
              </a:rPr>
              <a:t>condición</a:t>
            </a:r>
            <a:r>
              <a:rPr lang="en-GB" sz="2667" b="1" dirty="0">
                <a:solidFill>
                  <a:schemeClr val="dk1"/>
                </a:solidFill>
                <a:highlight>
                  <a:srgbClr val="E0FF00"/>
                </a:highlight>
                <a:latin typeface="Helvetica Neue"/>
                <a:ea typeface="Helvetica Neue"/>
                <a:cs typeface="Helvetica Neue"/>
                <a:sym typeface="Helvetica Neue"/>
              </a:rPr>
              <a:t> se </a:t>
            </a:r>
            <a:r>
              <a:rPr lang="en-GB" sz="2667" b="1" dirty="0" err="1">
                <a:solidFill>
                  <a:schemeClr val="dk1"/>
                </a:solidFill>
                <a:highlight>
                  <a:srgbClr val="E0FF00"/>
                </a:highlight>
                <a:latin typeface="Helvetica Neue"/>
                <a:ea typeface="Helvetica Neue"/>
                <a:cs typeface="Helvetica Neue"/>
                <a:sym typeface="Helvetica Neue"/>
              </a:rPr>
              <a:t>evalúa</a:t>
            </a:r>
            <a:r>
              <a:rPr lang="en-GB" sz="2667" b="1" dirty="0">
                <a:solidFill>
                  <a:schemeClr val="dk1"/>
                </a:solidFill>
                <a:highlight>
                  <a:srgbClr val="E0FF00"/>
                </a:highlight>
                <a:latin typeface="Helvetica Neue"/>
                <a:ea typeface="Helvetica Neue"/>
                <a:cs typeface="Helvetica Neue"/>
                <a:sym typeface="Helvetica Neue"/>
              </a:rPr>
              <a:t> al final.</a:t>
            </a:r>
            <a:endParaRPr sz="2667" b="1" dirty="0">
              <a:solidFill>
                <a:schemeClr val="dk1"/>
              </a:solidFill>
              <a:highlight>
                <a:srgbClr val="E0FF00"/>
              </a:highlight>
              <a:latin typeface="Helvetica Neue"/>
              <a:ea typeface="Helvetica Neue"/>
              <a:cs typeface="Helvetica Neue"/>
              <a:sym typeface="Helvetica Neue"/>
            </a:endParaRPr>
          </a:p>
          <a:p>
            <a:pPr algn="ctr">
              <a:lnSpc>
                <a:spcPct val="115000"/>
              </a:lnSpc>
            </a:pPr>
            <a:endParaRPr sz="2667" i="1" dirty="0">
              <a:solidFill>
                <a:srgbClr val="E8E7E3"/>
              </a:solidFill>
              <a:highlight>
                <a:srgbClr val="990000"/>
              </a:highlight>
              <a:latin typeface="Helvetica Neue Light"/>
              <a:ea typeface="Helvetica Neue Light"/>
              <a:cs typeface="Helvetica Neue Light"/>
              <a:sym typeface="Helvetica Neue Light"/>
            </a:endParaRPr>
          </a:p>
        </p:txBody>
      </p:sp>
      <p:pic>
        <p:nvPicPr>
          <p:cNvPr id="3" name="Picture 2">
            <a:extLst>
              <a:ext uri="{FF2B5EF4-FFF2-40B4-BE49-F238E27FC236}">
                <a16:creationId xmlns:a16="http://schemas.microsoft.com/office/drawing/2014/main" id="{9C77003B-017D-1577-51DC-A3E32FFB81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FA8D3B0-6D66-ED94-754C-1CE815F775C0}"/>
              </a:ext>
            </a:extLst>
          </p:cNvPr>
          <p:cNvSpPr>
            <a:spLocks noGrp="1"/>
          </p:cNvSpPr>
          <p:nvPr>
            <p:ph type="sldNum" idx="12"/>
          </p:nvPr>
        </p:nvSpPr>
        <p:spPr/>
        <p:txBody>
          <a:bodyPr/>
          <a:lstStyle/>
          <a:p>
            <a:fld id="{00000000-1234-1234-1234-123412341234}" type="slidenum">
              <a:rPr lang="en-GB" smtClean="0"/>
              <a:pPr/>
              <a:t>16</a:t>
            </a:fld>
            <a:endParaRPr lang="en-GB"/>
          </a:p>
        </p:txBody>
      </p:sp>
      <p:pic>
        <p:nvPicPr>
          <p:cNvPr id="6" name="Imagen 5">
            <a:extLst>
              <a:ext uri="{FF2B5EF4-FFF2-40B4-BE49-F238E27FC236}">
                <a16:creationId xmlns:a16="http://schemas.microsoft.com/office/drawing/2014/main" id="{D0F660A1-F34A-0FBB-90E9-E3015C02865D}"/>
              </a:ext>
            </a:extLst>
          </p:cNvPr>
          <p:cNvPicPr>
            <a:picLocks noChangeAspect="1"/>
          </p:cNvPicPr>
          <p:nvPr/>
        </p:nvPicPr>
        <p:blipFill>
          <a:blip r:embed="rId2"/>
          <a:stretch>
            <a:fillRect/>
          </a:stretch>
        </p:blipFill>
        <p:spPr>
          <a:xfrm>
            <a:off x="772459" y="1079653"/>
            <a:ext cx="10150213" cy="5778347"/>
          </a:xfrm>
          <a:prstGeom prst="rect">
            <a:avLst/>
          </a:prstGeom>
        </p:spPr>
      </p:pic>
      <p:pic>
        <p:nvPicPr>
          <p:cNvPr id="8" name="Picture 2">
            <a:extLst>
              <a:ext uri="{FF2B5EF4-FFF2-40B4-BE49-F238E27FC236}">
                <a16:creationId xmlns:a16="http://schemas.microsoft.com/office/drawing/2014/main" id="{53BC7E0E-5BAB-E4BB-E777-EE9031F3C0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Google Shape;425;p78">
            <a:extLst>
              <a:ext uri="{FF2B5EF4-FFF2-40B4-BE49-F238E27FC236}">
                <a16:creationId xmlns:a16="http://schemas.microsoft.com/office/drawing/2014/main" id="{499F92DC-B119-CFB4-B39E-52E6CBE1F0BD}"/>
              </a:ext>
            </a:extLst>
          </p:cNvPr>
          <p:cNvSpPr txBox="1"/>
          <p:nvPr/>
        </p:nvSpPr>
        <p:spPr>
          <a:xfrm>
            <a:off x="1986209" y="117152"/>
            <a:ext cx="7622000" cy="1098139"/>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u="sng" dirty="0">
                <a:solidFill>
                  <a:schemeClr val="bg1"/>
                </a:solidFill>
                <a:latin typeface="Anton"/>
                <a:ea typeface="Anton"/>
                <a:cs typeface="Anton"/>
                <a:sym typeface="Anton"/>
              </a:rPr>
              <a:t>DIFERENCIAS</a:t>
            </a:r>
            <a:endParaRPr sz="4800" i="1" u="sng"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532005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C2E218F-2CAE-977C-E3B8-B0EB858BB781}"/>
              </a:ext>
            </a:extLst>
          </p:cNvPr>
          <p:cNvSpPr>
            <a:spLocks noGrp="1"/>
          </p:cNvSpPr>
          <p:nvPr>
            <p:ph type="sldNum" idx="12"/>
          </p:nvPr>
        </p:nvSpPr>
        <p:spPr/>
        <p:txBody>
          <a:bodyPr/>
          <a:lstStyle/>
          <a:p>
            <a:fld id="{00000000-1234-1234-1234-123412341234}" type="slidenum">
              <a:rPr lang="en-GB" smtClean="0"/>
              <a:pPr/>
              <a:t>17</a:t>
            </a:fld>
            <a:endParaRPr lang="en-GB"/>
          </a:p>
        </p:txBody>
      </p:sp>
      <p:sp>
        <p:nvSpPr>
          <p:cNvPr id="10" name="Google Shape;425;p78">
            <a:extLst>
              <a:ext uri="{FF2B5EF4-FFF2-40B4-BE49-F238E27FC236}">
                <a16:creationId xmlns:a16="http://schemas.microsoft.com/office/drawing/2014/main" id="{90B6E99D-C536-E52C-DC6D-9C8484D05006}"/>
              </a:ext>
            </a:extLst>
          </p:cNvPr>
          <p:cNvSpPr txBox="1"/>
          <p:nvPr/>
        </p:nvSpPr>
        <p:spPr>
          <a:xfrm>
            <a:off x="2041293" y="192288"/>
            <a:ext cx="7622000" cy="1098139"/>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u="sng" dirty="0">
                <a:solidFill>
                  <a:schemeClr val="bg1"/>
                </a:solidFill>
                <a:latin typeface="Anton"/>
                <a:ea typeface="Anton"/>
                <a:cs typeface="Anton"/>
                <a:sym typeface="Anton"/>
              </a:rPr>
              <a:t>EJEMPLO</a:t>
            </a:r>
            <a:endParaRPr sz="4800" i="1" u="sng" dirty="0">
              <a:solidFill>
                <a:schemeClr val="bg1"/>
              </a:solidFill>
              <a:latin typeface="Anton"/>
              <a:ea typeface="Anton"/>
              <a:cs typeface="Anton"/>
              <a:sym typeface="Anton"/>
            </a:endParaRPr>
          </a:p>
        </p:txBody>
      </p:sp>
      <p:pic>
        <p:nvPicPr>
          <p:cNvPr id="12" name="Picture 2">
            <a:extLst>
              <a:ext uri="{FF2B5EF4-FFF2-40B4-BE49-F238E27FC236}">
                <a16:creationId xmlns:a16="http://schemas.microsoft.com/office/drawing/2014/main" id="{1A24887C-42D7-633B-EB80-04AF77C42C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uadroTexto 12">
            <a:extLst>
              <a:ext uri="{FF2B5EF4-FFF2-40B4-BE49-F238E27FC236}">
                <a16:creationId xmlns:a16="http://schemas.microsoft.com/office/drawing/2014/main" id="{B04EDA01-6F68-B0DD-BEC1-F23FAB4BB0AB}"/>
              </a:ext>
            </a:extLst>
          </p:cNvPr>
          <p:cNvSpPr txBox="1"/>
          <p:nvPr/>
        </p:nvSpPr>
        <p:spPr>
          <a:xfrm>
            <a:off x="1153016" y="1346984"/>
            <a:ext cx="10156948" cy="1292662"/>
          </a:xfrm>
          <a:prstGeom prst="rect">
            <a:avLst/>
          </a:prstGeom>
          <a:noFill/>
        </p:spPr>
        <p:txBody>
          <a:bodyPr wrap="none" rtlCol="0">
            <a:spAutoFit/>
          </a:bodyPr>
          <a:lstStyle/>
          <a:p>
            <a:r>
              <a:rPr lang="es-AR" sz="2000" dirty="0">
                <a:solidFill>
                  <a:schemeClr val="bg1"/>
                </a:solidFill>
                <a:latin typeface="Arial" panose="020B0604020202020204" pitchFamily="34" charset="0"/>
                <a:cs typeface="Arial" panose="020B0604020202020204" pitchFamily="34" charset="0"/>
              </a:rPr>
              <a:t>Se solicita crear un programa que valide que el numero ingresado sea un valor positivo.</a:t>
            </a:r>
          </a:p>
          <a:p>
            <a:endParaRPr lang="es-AR" sz="2000" dirty="0">
              <a:solidFill>
                <a:schemeClr val="bg1"/>
              </a:solidFill>
              <a:latin typeface="Arial" panose="020B0604020202020204" pitchFamily="34" charset="0"/>
              <a:cs typeface="Arial" panose="020B0604020202020204" pitchFamily="34" charset="0"/>
            </a:endParaRPr>
          </a:p>
          <a:p>
            <a:r>
              <a:rPr lang="es-AR" sz="2000" dirty="0">
                <a:solidFill>
                  <a:schemeClr val="bg1"/>
                </a:solidFill>
                <a:latin typeface="Arial" panose="020B0604020202020204" pitchFamily="34" charset="0"/>
                <a:cs typeface="Arial" panose="020B0604020202020204" pitchFamily="34" charset="0"/>
              </a:rPr>
              <a:t>Utilizar: Repetir Hasta Que</a:t>
            </a:r>
          </a:p>
          <a:p>
            <a:endParaRPr lang="es-AR" dirty="0"/>
          </a:p>
        </p:txBody>
      </p:sp>
    </p:spTree>
    <p:extLst>
      <p:ext uri="{BB962C8B-B14F-4D97-AF65-F5344CB8AC3E}">
        <p14:creationId xmlns:p14="http://schemas.microsoft.com/office/powerpoint/2010/main" val="138653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476"/>
        <p:cNvGrpSpPr/>
        <p:nvPr/>
      </p:nvGrpSpPr>
      <p:grpSpPr>
        <a:xfrm>
          <a:off x="0" y="0"/>
          <a:ext cx="0" cy="0"/>
          <a:chOff x="0" y="0"/>
          <a:chExt cx="0" cy="0"/>
        </a:xfrm>
      </p:grpSpPr>
      <p:sp>
        <p:nvSpPr>
          <p:cNvPr id="477" name="Google Shape;477;p64"/>
          <p:cNvSpPr txBox="1"/>
          <p:nvPr/>
        </p:nvSpPr>
        <p:spPr>
          <a:xfrm>
            <a:off x="2916583" y="1508557"/>
            <a:ext cx="63588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419" sz="4800" i="1" dirty="0">
                <a:solidFill>
                  <a:srgbClr val="000000"/>
                </a:solidFill>
                <a:latin typeface="Anton"/>
                <a:ea typeface="Anton"/>
                <a:cs typeface="Anton"/>
                <a:sym typeface="Anton"/>
              </a:rPr>
              <a:t>VAMOS AL CÓDIGO</a:t>
            </a:r>
            <a:endParaRPr sz="4800" i="1" dirty="0">
              <a:solidFill>
                <a:srgbClr val="000000"/>
              </a:solidFill>
              <a:latin typeface="Anton"/>
              <a:ea typeface="Anton"/>
              <a:cs typeface="Anton"/>
              <a:sym typeface="Anton"/>
            </a:endParaRPr>
          </a:p>
        </p:txBody>
      </p:sp>
      <p:pic>
        <p:nvPicPr>
          <p:cNvPr id="479" name="Google Shape;479;p64"/>
          <p:cNvPicPr preferRelativeResize="0"/>
          <p:nvPr/>
        </p:nvPicPr>
        <p:blipFill rotWithShape="1">
          <a:blip r:embed="rId3">
            <a:alphaModFix/>
          </a:blip>
          <a:srcRect/>
          <a:stretch/>
        </p:blipFill>
        <p:spPr>
          <a:xfrm>
            <a:off x="3536414" y="2827357"/>
            <a:ext cx="5306124" cy="2518651"/>
          </a:xfrm>
          <a:prstGeom prst="rect">
            <a:avLst/>
          </a:prstGeom>
          <a:noFill/>
          <a:ln>
            <a:noFill/>
          </a:ln>
        </p:spPr>
      </p:pic>
      <p:pic>
        <p:nvPicPr>
          <p:cNvPr id="480" name="Google Shape;480;p64"/>
          <p:cNvPicPr preferRelativeResize="0"/>
          <p:nvPr/>
        </p:nvPicPr>
        <p:blipFill rotWithShape="1">
          <a:blip r:embed="rId4">
            <a:alphaModFix/>
          </a:blip>
          <a:srcRect/>
          <a:stretch/>
        </p:blipFill>
        <p:spPr>
          <a:xfrm>
            <a:off x="5304967" y="117151"/>
            <a:ext cx="1582033" cy="1582033"/>
          </a:xfrm>
          <a:prstGeom prst="rect">
            <a:avLst/>
          </a:prstGeom>
          <a:noFill/>
          <a:ln>
            <a:noFill/>
          </a:ln>
        </p:spPr>
      </p:pic>
      <p:sp>
        <p:nvSpPr>
          <p:cNvPr id="481" name="Google Shape;481;p64"/>
          <p:cNvSpPr txBox="1"/>
          <p:nvPr/>
        </p:nvSpPr>
        <p:spPr>
          <a:xfrm>
            <a:off x="1117033" y="5346009"/>
            <a:ext cx="10033200" cy="1006800"/>
          </a:xfrm>
          <a:prstGeom prst="rect">
            <a:avLst/>
          </a:prstGeom>
          <a:noFill/>
          <a:ln>
            <a:noFill/>
          </a:ln>
        </p:spPr>
        <p:txBody>
          <a:bodyPr spcFirstLastPara="1" wrap="square" lIns="121900" tIns="121900" rIns="121900" bIns="121900" anchor="t" anchorCtr="0">
            <a:noAutofit/>
          </a:bodyPr>
          <a:lstStyle/>
          <a:p>
            <a:pPr algn="ctr">
              <a:lnSpc>
                <a:spcPct val="150000"/>
              </a:lnSpc>
              <a:buClr>
                <a:srgbClr val="000000"/>
              </a:buClr>
              <a:buSzPts val="4000"/>
            </a:pPr>
            <a:r>
              <a:rPr lang="es-419" sz="2667" b="1" dirty="0">
                <a:solidFill>
                  <a:srgbClr val="000000"/>
                </a:solidFill>
                <a:latin typeface="Helvetica Neue Light"/>
                <a:ea typeface="Helvetica Neue Light"/>
                <a:cs typeface="Helvetica Neue Light"/>
                <a:sym typeface="Helvetica Neue Light"/>
              </a:rPr>
              <a:t>Momento de consolidación de aprendizajes</a:t>
            </a:r>
            <a:endParaRPr sz="2133" b="1" i="1" dirty="0">
              <a:solidFill>
                <a:srgbClr val="000000"/>
              </a:solidFill>
              <a:latin typeface="Helvetica Neue Light"/>
              <a:ea typeface="Helvetica Neue Light"/>
              <a:cs typeface="Helvetica Neue Light"/>
              <a:sym typeface="Helvetica Neue Light"/>
            </a:endParaRPr>
          </a:p>
        </p:txBody>
      </p:sp>
      <p:pic>
        <p:nvPicPr>
          <p:cNvPr id="3" name="Picture 2">
            <a:extLst>
              <a:ext uri="{FF2B5EF4-FFF2-40B4-BE49-F238E27FC236}">
                <a16:creationId xmlns:a16="http://schemas.microsoft.com/office/drawing/2014/main" id="{AEAA2776-C789-F584-53AB-24AF2A4006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alpha val="80000"/>
          </a:srgbClr>
        </a:soli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5D04D7-452E-E727-8086-C77245832BFA}"/>
              </a:ext>
            </a:extLst>
          </p:cNvPr>
          <p:cNvSpPr>
            <a:spLocks noGrp="1"/>
          </p:cNvSpPr>
          <p:nvPr>
            <p:ph type="sldNum" idx="12"/>
          </p:nvPr>
        </p:nvSpPr>
        <p:spPr/>
        <p:txBody>
          <a:bodyPr/>
          <a:lstStyle/>
          <a:p>
            <a:fld id="{00000000-1234-1234-1234-123412341234}" type="slidenum">
              <a:rPr lang="en-GB" smtClean="0"/>
              <a:pPr/>
              <a:t>19</a:t>
            </a:fld>
            <a:endParaRPr lang="en-GB"/>
          </a:p>
        </p:txBody>
      </p:sp>
      <p:pic>
        <p:nvPicPr>
          <p:cNvPr id="6" name="Picture 2">
            <a:extLst>
              <a:ext uri="{FF2B5EF4-FFF2-40B4-BE49-F238E27FC236}">
                <a16:creationId xmlns:a16="http://schemas.microsoft.com/office/drawing/2014/main" id="{98A9DC6D-FE47-44D5-651C-5B7B29CF66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425;p78">
            <a:extLst>
              <a:ext uri="{FF2B5EF4-FFF2-40B4-BE49-F238E27FC236}">
                <a16:creationId xmlns:a16="http://schemas.microsoft.com/office/drawing/2014/main" id="{99547822-6E43-40B7-F3C3-3DEA2CA946D9}"/>
              </a:ext>
            </a:extLst>
          </p:cNvPr>
          <p:cNvSpPr txBox="1"/>
          <p:nvPr/>
        </p:nvSpPr>
        <p:spPr>
          <a:xfrm>
            <a:off x="2063327" y="600359"/>
            <a:ext cx="7622000" cy="1098139"/>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u="sng" dirty="0">
                <a:solidFill>
                  <a:schemeClr val="bg1"/>
                </a:solidFill>
                <a:latin typeface="Anton"/>
                <a:ea typeface="Anton"/>
                <a:cs typeface="Anton"/>
                <a:sym typeface="Anton"/>
              </a:rPr>
              <a:t>EJERCICIO 1</a:t>
            </a:r>
            <a:endParaRPr sz="4800" i="1" u="sng" dirty="0">
              <a:solidFill>
                <a:schemeClr val="bg1"/>
              </a:solidFill>
              <a:latin typeface="Anton"/>
              <a:ea typeface="Anton"/>
              <a:cs typeface="Anton"/>
              <a:sym typeface="Anton"/>
            </a:endParaRPr>
          </a:p>
        </p:txBody>
      </p:sp>
      <p:sp>
        <p:nvSpPr>
          <p:cNvPr id="9" name="CuadroTexto 8">
            <a:extLst>
              <a:ext uri="{FF2B5EF4-FFF2-40B4-BE49-F238E27FC236}">
                <a16:creationId xmlns:a16="http://schemas.microsoft.com/office/drawing/2014/main" id="{701CB628-B635-7451-4FD6-185F588A2C2C}"/>
              </a:ext>
            </a:extLst>
          </p:cNvPr>
          <p:cNvSpPr txBox="1"/>
          <p:nvPr/>
        </p:nvSpPr>
        <p:spPr>
          <a:xfrm>
            <a:off x="1228437" y="1801092"/>
            <a:ext cx="10196946" cy="4524315"/>
          </a:xfrm>
          <a:prstGeom prst="rect">
            <a:avLst/>
          </a:prstGeom>
          <a:noFill/>
        </p:spPr>
        <p:txBody>
          <a:bodyPr wrap="square" rtlCol="0">
            <a:spAutoFit/>
          </a:bodyPr>
          <a:lstStyle/>
          <a:p>
            <a:r>
              <a:rPr lang="es-AR" sz="3200" b="1" dirty="0">
                <a:solidFill>
                  <a:schemeClr val="bg1"/>
                </a:solidFill>
              </a:rPr>
              <a:t>Se solicita crear un programa, el cual valide que el numero ingresado por teclado, sea un numero de dos (2) dígitos, por ejemplo: 10,14,19,70,etc.</a:t>
            </a:r>
          </a:p>
          <a:p>
            <a:endParaRPr lang="es-AR" sz="3200" b="1" dirty="0">
              <a:solidFill>
                <a:schemeClr val="bg1"/>
              </a:solidFill>
            </a:endParaRPr>
          </a:p>
          <a:p>
            <a:r>
              <a:rPr lang="es-AR" sz="3200" b="1" dirty="0">
                <a:solidFill>
                  <a:schemeClr val="bg1"/>
                </a:solidFill>
              </a:rPr>
              <a:t>Si el numero ingresado no contiene dos dígitos, se deberá volver a pedir un numero, hasta que cumpla con la condicion.</a:t>
            </a:r>
          </a:p>
          <a:p>
            <a:endParaRPr lang="es-AR" sz="3200" b="1" dirty="0">
              <a:solidFill>
                <a:schemeClr val="bg1"/>
              </a:solidFill>
            </a:endParaRPr>
          </a:p>
          <a:p>
            <a:r>
              <a:rPr lang="es-AR" sz="3200" b="1" dirty="0">
                <a:solidFill>
                  <a:schemeClr val="bg1"/>
                </a:solidFill>
              </a:rPr>
              <a:t>USAR: REPETIR HASTA</a:t>
            </a:r>
          </a:p>
        </p:txBody>
      </p:sp>
    </p:spTree>
    <p:extLst>
      <p:ext uri="{BB962C8B-B14F-4D97-AF65-F5344CB8AC3E}">
        <p14:creationId xmlns:p14="http://schemas.microsoft.com/office/powerpoint/2010/main" val="3621368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215"/>
        <p:cNvGrpSpPr/>
        <p:nvPr/>
      </p:nvGrpSpPr>
      <p:grpSpPr>
        <a:xfrm>
          <a:off x="0" y="0"/>
          <a:ext cx="0" cy="0"/>
          <a:chOff x="0" y="0"/>
          <a:chExt cx="0" cy="0"/>
        </a:xfrm>
      </p:grpSpPr>
      <p:sp>
        <p:nvSpPr>
          <p:cNvPr id="216" name="Google Shape;216;p55"/>
          <p:cNvSpPr txBox="1"/>
          <p:nvPr/>
        </p:nvSpPr>
        <p:spPr>
          <a:xfrm>
            <a:off x="5306367" y="1513000"/>
            <a:ext cx="6600400" cy="3832000"/>
          </a:xfrm>
          <a:prstGeom prst="rect">
            <a:avLst/>
          </a:prstGeom>
          <a:noFill/>
          <a:ln>
            <a:noFill/>
          </a:ln>
        </p:spPr>
        <p:txBody>
          <a:bodyPr spcFirstLastPara="1" wrap="square" lIns="121900" tIns="121900" rIns="121900" bIns="121900" anchor="ctr" anchorCtr="0">
            <a:noAutofit/>
          </a:bodyPr>
          <a:lstStyle/>
          <a:p>
            <a:pPr marL="609585" indent="-457189">
              <a:lnSpc>
                <a:spcPct val="115000"/>
              </a:lnSpc>
              <a:spcBef>
                <a:spcPts val="1333"/>
              </a:spcBef>
              <a:buClr>
                <a:srgbClr val="000000"/>
              </a:buClr>
              <a:buSzPts val="1800"/>
              <a:buFont typeface="Arial"/>
              <a:buChar char="●"/>
            </a:pPr>
            <a:r>
              <a:rPr lang="en-GB" sz="2400" dirty="0" err="1">
                <a:solidFill>
                  <a:srgbClr val="000000"/>
                </a:solidFill>
                <a:latin typeface="Helvetica Neue Light"/>
                <a:sym typeface="Helvetica Neue Light"/>
              </a:rPr>
              <a:t>Comprender</a:t>
            </a:r>
            <a:r>
              <a:rPr lang="en-GB" sz="2400" dirty="0">
                <a:solidFill>
                  <a:srgbClr val="000000"/>
                </a:solidFill>
                <a:latin typeface="Helvetica Neue Light"/>
                <a:sym typeface="Helvetica Neue Light"/>
              </a:rPr>
              <a:t> </a:t>
            </a:r>
            <a:r>
              <a:rPr lang="en-GB" sz="2400" dirty="0" err="1">
                <a:solidFill>
                  <a:srgbClr val="000000"/>
                </a:solidFill>
                <a:latin typeface="Helvetica Neue Light"/>
                <a:sym typeface="Helvetica Neue Light"/>
              </a:rPr>
              <a:t>qué</a:t>
            </a:r>
            <a:r>
              <a:rPr lang="en-GB" sz="2400" dirty="0">
                <a:solidFill>
                  <a:srgbClr val="000000"/>
                </a:solidFill>
                <a:latin typeface="Helvetica Neue Light"/>
                <a:sym typeface="Helvetica Neue Light"/>
              </a:rPr>
              <a:t> es un </a:t>
            </a:r>
            <a:r>
              <a:rPr lang="en-GB" sz="2400" b="1" dirty="0" err="1">
                <a:solidFill>
                  <a:srgbClr val="000000"/>
                </a:solidFill>
                <a:latin typeface="Helvetica Neue Light"/>
                <a:sym typeface="Helvetica Neue"/>
              </a:rPr>
              <a:t>ciclo</a:t>
            </a:r>
            <a:r>
              <a:rPr lang="en-GB" sz="2400" dirty="0">
                <a:solidFill>
                  <a:srgbClr val="000000"/>
                </a:solidFill>
                <a:latin typeface="Helvetica Neue Light"/>
                <a:sym typeface="Helvetica Neue"/>
              </a:rPr>
              <a:t> </a:t>
            </a:r>
            <a:r>
              <a:rPr lang="en-GB" sz="2400" dirty="0">
                <a:solidFill>
                  <a:srgbClr val="000000"/>
                </a:solidFill>
                <a:latin typeface="Helvetica Neue Light"/>
                <a:sym typeface="Helvetica Neue Light"/>
              </a:rPr>
              <a:t>o </a:t>
            </a:r>
            <a:r>
              <a:rPr lang="en-GB" sz="2400" b="1" dirty="0" err="1">
                <a:solidFill>
                  <a:srgbClr val="000000"/>
                </a:solidFill>
                <a:latin typeface="Helvetica Neue Light"/>
                <a:sym typeface="Helvetica Neue"/>
              </a:rPr>
              <a:t>bucle</a:t>
            </a:r>
            <a:r>
              <a:rPr lang="en-GB" sz="2400" dirty="0">
                <a:solidFill>
                  <a:srgbClr val="000000"/>
                </a:solidFill>
                <a:latin typeface="Helvetica Neue Light"/>
                <a:sym typeface="Helvetica Neue"/>
              </a:rPr>
              <a:t> </a:t>
            </a:r>
            <a:r>
              <a:rPr lang="en-GB" sz="2400" dirty="0">
                <a:solidFill>
                  <a:srgbClr val="000000"/>
                </a:solidFill>
                <a:latin typeface="Helvetica Neue Light"/>
                <a:sym typeface="Helvetica Neue Light"/>
              </a:rPr>
              <a:t>y </a:t>
            </a:r>
            <a:r>
              <a:rPr lang="en-GB" sz="2400" dirty="0" err="1">
                <a:solidFill>
                  <a:srgbClr val="000000"/>
                </a:solidFill>
                <a:latin typeface="Helvetica Neue Light"/>
                <a:sym typeface="Helvetica Neue Light"/>
              </a:rPr>
              <a:t>cómo</a:t>
            </a:r>
            <a:r>
              <a:rPr lang="en-GB" sz="2400" dirty="0">
                <a:solidFill>
                  <a:srgbClr val="000000"/>
                </a:solidFill>
                <a:latin typeface="Helvetica Neue Light"/>
                <a:sym typeface="Helvetica Neue Light"/>
              </a:rPr>
              <a:t> nos </a:t>
            </a:r>
            <a:r>
              <a:rPr lang="en-GB" sz="2400" dirty="0" err="1">
                <a:solidFill>
                  <a:srgbClr val="000000"/>
                </a:solidFill>
                <a:latin typeface="Helvetica Neue Light"/>
                <a:sym typeface="Helvetica Neue Light"/>
              </a:rPr>
              <a:t>permite</a:t>
            </a:r>
            <a:r>
              <a:rPr lang="en-GB" sz="2400" dirty="0">
                <a:solidFill>
                  <a:srgbClr val="000000"/>
                </a:solidFill>
                <a:latin typeface="Helvetica Neue Light"/>
                <a:sym typeface="Helvetica Neue Light"/>
              </a:rPr>
              <a:t> </a:t>
            </a:r>
            <a:r>
              <a:rPr lang="en-GB" sz="2400" dirty="0" err="1">
                <a:solidFill>
                  <a:srgbClr val="000000"/>
                </a:solidFill>
                <a:latin typeface="Helvetica Neue Light"/>
                <a:sym typeface="Helvetica Neue Light"/>
              </a:rPr>
              <a:t>repetir</a:t>
            </a:r>
            <a:r>
              <a:rPr lang="en-GB" sz="2400" dirty="0">
                <a:solidFill>
                  <a:srgbClr val="000000"/>
                </a:solidFill>
                <a:latin typeface="Helvetica Neue Light"/>
                <a:sym typeface="Helvetica Neue Light"/>
              </a:rPr>
              <a:t> </a:t>
            </a:r>
            <a:r>
              <a:rPr lang="en-GB" sz="2400" dirty="0" err="1">
                <a:solidFill>
                  <a:srgbClr val="000000"/>
                </a:solidFill>
                <a:latin typeface="Helvetica Neue Light"/>
                <a:sym typeface="Helvetica Neue Light"/>
              </a:rPr>
              <a:t>operaciones</a:t>
            </a:r>
            <a:r>
              <a:rPr lang="en-GB" sz="2400" dirty="0">
                <a:solidFill>
                  <a:srgbClr val="000000"/>
                </a:solidFill>
                <a:latin typeface="Helvetica Neue Light"/>
                <a:sym typeface="Helvetica Neue Light"/>
              </a:rPr>
              <a:t> </a:t>
            </a:r>
            <a:r>
              <a:rPr lang="en-GB" sz="2400" dirty="0" err="1">
                <a:solidFill>
                  <a:srgbClr val="000000"/>
                </a:solidFill>
                <a:latin typeface="Helvetica Neue Light"/>
                <a:sym typeface="Helvetica Neue Light"/>
              </a:rPr>
              <a:t>similares</a:t>
            </a:r>
            <a:r>
              <a:rPr lang="en-GB" sz="2400" dirty="0">
                <a:solidFill>
                  <a:srgbClr val="000000"/>
                </a:solidFill>
                <a:latin typeface="Helvetica Neue Light"/>
                <a:sym typeface="Helvetica Neue Light"/>
              </a:rPr>
              <a:t> </a:t>
            </a:r>
            <a:r>
              <a:rPr lang="en-GB" sz="2400" dirty="0" err="1">
                <a:solidFill>
                  <a:srgbClr val="000000"/>
                </a:solidFill>
                <a:latin typeface="Helvetica Neue Light"/>
                <a:sym typeface="Helvetica Neue Light"/>
              </a:rPr>
              <a:t>fácilmente</a:t>
            </a:r>
            <a:r>
              <a:rPr lang="en-GB" sz="2400" dirty="0">
                <a:solidFill>
                  <a:srgbClr val="000000"/>
                </a:solidFill>
                <a:latin typeface="Helvetica Neue Light"/>
                <a:sym typeface="Helvetica Neue Light"/>
              </a:rPr>
              <a:t>.</a:t>
            </a:r>
            <a:endParaRPr sz="2400" dirty="0">
              <a:solidFill>
                <a:srgbClr val="000000"/>
              </a:solidFill>
              <a:latin typeface="Helvetica Neue Light"/>
              <a:sym typeface="Helvetica Neue Light"/>
            </a:endParaRPr>
          </a:p>
          <a:p>
            <a:pPr marL="609585" indent="-457189">
              <a:lnSpc>
                <a:spcPct val="115000"/>
              </a:lnSpc>
              <a:spcBef>
                <a:spcPts val="1333"/>
              </a:spcBef>
              <a:buClr>
                <a:srgbClr val="000000"/>
              </a:buClr>
              <a:buSzPts val="1800"/>
              <a:buFont typeface="Arial"/>
              <a:buChar char="●"/>
            </a:pPr>
            <a:r>
              <a:rPr lang="en-GB" sz="2400" dirty="0" err="1">
                <a:solidFill>
                  <a:srgbClr val="000000"/>
                </a:solidFill>
                <a:latin typeface="Helvetica Neue Light"/>
                <a:sym typeface="Helvetica Neue Light"/>
              </a:rPr>
              <a:t>Conocer</a:t>
            </a:r>
            <a:r>
              <a:rPr lang="en-GB" sz="2400" dirty="0">
                <a:solidFill>
                  <a:srgbClr val="000000"/>
                </a:solidFill>
                <a:latin typeface="Helvetica Neue Light"/>
                <a:sym typeface="Helvetica Neue Light"/>
              </a:rPr>
              <a:t> </a:t>
            </a:r>
            <a:r>
              <a:rPr lang="en-GB" sz="2400" dirty="0" err="1">
                <a:solidFill>
                  <a:srgbClr val="000000"/>
                </a:solidFill>
                <a:latin typeface="Helvetica Neue Light"/>
                <a:sym typeface="Helvetica Neue Light"/>
              </a:rPr>
              <a:t>qué</a:t>
            </a:r>
            <a:r>
              <a:rPr lang="en-GB" sz="2400" dirty="0">
                <a:solidFill>
                  <a:srgbClr val="000000"/>
                </a:solidFill>
                <a:latin typeface="Helvetica Neue Light"/>
                <a:sym typeface="Helvetica Neue Light"/>
              </a:rPr>
              <a:t> </a:t>
            </a:r>
            <a:r>
              <a:rPr lang="en-GB" sz="2400" b="1" dirty="0">
                <a:solidFill>
                  <a:srgbClr val="000000"/>
                </a:solidFill>
                <a:latin typeface="Helvetica Neue Light"/>
                <a:sym typeface="Helvetica Neue"/>
              </a:rPr>
              <a:t>tipos de </a:t>
            </a:r>
            <a:r>
              <a:rPr lang="en-GB" sz="2400" b="1" dirty="0" err="1">
                <a:solidFill>
                  <a:srgbClr val="000000"/>
                </a:solidFill>
                <a:latin typeface="Helvetica Neue Light"/>
                <a:sym typeface="Helvetica Neue"/>
              </a:rPr>
              <a:t>ciclos</a:t>
            </a:r>
            <a:r>
              <a:rPr lang="en-GB" sz="2400" b="1" dirty="0">
                <a:solidFill>
                  <a:srgbClr val="000000"/>
                </a:solidFill>
                <a:latin typeface="Helvetica Neue Light"/>
                <a:sym typeface="Helvetica Neue Light"/>
              </a:rPr>
              <a:t> </a:t>
            </a:r>
            <a:r>
              <a:rPr lang="en-GB" sz="2400" dirty="0">
                <a:solidFill>
                  <a:srgbClr val="000000"/>
                </a:solidFill>
                <a:latin typeface="Helvetica Neue Light"/>
                <a:sym typeface="Helvetica Neue Light"/>
              </a:rPr>
              <a:t>podemos </a:t>
            </a:r>
            <a:r>
              <a:rPr lang="en-GB" sz="2400" dirty="0" err="1">
                <a:solidFill>
                  <a:srgbClr val="000000"/>
                </a:solidFill>
                <a:latin typeface="Helvetica Neue Light"/>
                <a:sym typeface="Helvetica Neue Light"/>
              </a:rPr>
              <a:t>emplear</a:t>
            </a:r>
            <a:r>
              <a:rPr lang="en-GB" sz="2400" dirty="0">
                <a:solidFill>
                  <a:srgbClr val="000000"/>
                </a:solidFill>
                <a:latin typeface="Helvetica Neue Light"/>
                <a:sym typeface="Helvetica Neue Light"/>
              </a:rPr>
              <a:t> y </a:t>
            </a:r>
            <a:r>
              <a:rPr lang="en-GB" sz="2400" dirty="0" err="1">
                <a:solidFill>
                  <a:srgbClr val="000000"/>
                </a:solidFill>
                <a:latin typeface="Helvetica Neue Light"/>
                <a:sym typeface="Helvetica Neue Light"/>
              </a:rPr>
              <a:t>cuáles</a:t>
            </a:r>
            <a:r>
              <a:rPr lang="en-GB" sz="2400" dirty="0">
                <a:solidFill>
                  <a:srgbClr val="000000"/>
                </a:solidFill>
                <a:latin typeface="Helvetica Neue Light"/>
                <a:sym typeface="Helvetica Neue Light"/>
              </a:rPr>
              <a:t> son sus </a:t>
            </a:r>
            <a:r>
              <a:rPr lang="en-GB" sz="2400" dirty="0" err="1">
                <a:solidFill>
                  <a:srgbClr val="000000"/>
                </a:solidFill>
                <a:latin typeface="Helvetica Neue Light"/>
                <a:sym typeface="Helvetica Neue Light"/>
              </a:rPr>
              <a:t>diferencias</a:t>
            </a:r>
            <a:r>
              <a:rPr lang="en-GB" sz="2400" dirty="0">
                <a:solidFill>
                  <a:srgbClr val="000000"/>
                </a:solidFill>
                <a:latin typeface="Helvetica Neue Light"/>
                <a:sym typeface="Helvetica Neue Light"/>
              </a:rPr>
              <a:t>.</a:t>
            </a:r>
            <a:endParaRPr sz="2400" dirty="0">
              <a:solidFill>
                <a:srgbClr val="000000"/>
              </a:solidFill>
              <a:latin typeface="Helvetica Neue Light"/>
              <a:sym typeface="Helvetica Neue Light"/>
            </a:endParaRPr>
          </a:p>
          <a:p>
            <a:pPr marL="609585" indent="-457189">
              <a:lnSpc>
                <a:spcPct val="115000"/>
              </a:lnSpc>
              <a:spcBef>
                <a:spcPts val="1333"/>
              </a:spcBef>
              <a:buClr>
                <a:srgbClr val="000000"/>
              </a:buClr>
              <a:buSzPts val="1800"/>
              <a:buFont typeface="Arial"/>
              <a:buChar char="●"/>
            </a:pPr>
            <a:r>
              <a:rPr lang="en-GB" sz="2400" dirty="0" err="1">
                <a:solidFill>
                  <a:srgbClr val="000000"/>
                </a:solidFill>
                <a:latin typeface="Helvetica Neue Light"/>
                <a:sym typeface="Helvetica Neue Light"/>
              </a:rPr>
              <a:t>Analizar</a:t>
            </a:r>
            <a:r>
              <a:rPr lang="en-GB" sz="2400" dirty="0">
                <a:solidFill>
                  <a:srgbClr val="000000"/>
                </a:solidFill>
                <a:latin typeface="Helvetica Neue Light"/>
                <a:sym typeface="Helvetica Neue Light"/>
              </a:rPr>
              <a:t> </a:t>
            </a:r>
            <a:r>
              <a:rPr lang="en-GB" sz="2400" dirty="0" err="1">
                <a:solidFill>
                  <a:srgbClr val="000000"/>
                </a:solidFill>
                <a:latin typeface="Helvetica Neue Light"/>
                <a:sym typeface="Helvetica Neue Light"/>
              </a:rPr>
              <a:t>cómo</a:t>
            </a:r>
            <a:r>
              <a:rPr lang="en-GB" sz="2400" dirty="0">
                <a:solidFill>
                  <a:srgbClr val="000000"/>
                </a:solidFill>
                <a:latin typeface="Helvetica Neue Light"/>
                <a:sym typeface="Helvetica Neue Light"/>
              </a:rPr>
              <a:t> </a:t>
            </a:r>
            <a:r>
              <a:rPr lang="en-GB" sz="2400" dirty="0" err="1">
                <a:solidFill>
                  <a:srgbClr val="000000"/>
                </a:solidFill>
                <a:latin typeface="Helvetica Neue Light"/>
                <a:sym typeface="Helvetica Neue Light"/>
              </a:rPr>
              <a:t>combinar</a:t>
            </a:r>
            <a:r>
              <a:rPr lang="en-GB" sz="2400" dirty="0">
                <a:solidFill>
                  <a:srgbClr val="000000"/>
                </a:solidFill>
                <a:latin typeface="Helvetica Neue Light"/>
                <a:sym typeface="Helvetica Neue Light"/>
              </a:rPr>
              <a:t> </a:t>
            </a:r>
            <a:r>
              <a:rPr lang="en-GB" sz="2400" b="1" dirty="0" err="1">
                <a:solidFill>
                  <a:srgbClr val="000000"/>
                </a:solidFill>
                <a:latin typeface="Helvetica Neue Light"/>
                <a:sym typeface="Helvetica Neue"/>
              </a:rPr>
              <a:t>operadores</a:t>
            </a:r>
            <a:r>
              <a:rPr lang="en-GB" sz="2400" b="1" dirty="0">
                <a:solidFill>
                  <a:srgbClr val="000000"/>
                </a:solidFill>
                <a:latin typeface="Helvetica Neue Light"/>
                <a:sym typeface="Helvetica Neue"/>
              </a:rPr>
              <a:t> </a:t>
            </a:r>
            <a:r>
              <a:rPr lang="en-GB" sz="2400" b="1" dirty="0" err="1">
                <a:solidFill>
                  <a:srgbClr val="000000"/>
                </a:solidFill>
                <a:latin typeface="Helvetica Neue Light"/>
                <a:sym typeface="Helvetica Neue"/>
              </a:rPr>
              <a:t>lógicos</a:t>
            </a:r>
            <a:r>
              <a:rPr lang="en-GB" sz="2400" b="1" dirty="0">
                <a:solidFill>
                  <a:srgbClr val="000000"/>
                </a:solidFill>
                <a:latin typeface="Helvetica Neue Light"/>
                <a:sym typeface="Helvetica Neue"/>
              </a:rPr>
              <a:t>, </a:t>
            </a:r>
            <a:r>
              <a:rPr lang="en-GB" sz="2400" b="1" dirty="0" err="1">
                <a:solidFill>
                  <a:srgbClr val="000000"/>
                </a:solidFill>
                <a:latin typeface="Helvetica Neue Light"/>
                <a:sym typeface="Helvetica Neue"/>
              </a:rPr>
              <a:t>ciclos</a:t>
            </a:r>
            <a:r>
              <a:rPr lang="en-GB" sz="2400" b="1" dirty="0">
                <a:solidFill>
                  <a:srgbClr val="000000"/>
                </a:solidFill>
                <a:latin typeface="Helvetica Neue Light"/>
                <a:sym typeface="Helvetica Neue"/>
              </a:rPr>
              <a:t> </a:t>
            </a:r>
            <a:r>
              <a:rPr lang="en-GB" sz="2400" b="1" dirty="0">
                <a:solidFill>
                  <a:srgbClr val="000000"/>
                </a:solidFill>
                <a:latin typeface="Helvetica Neue Light"/>
                <a:sym typeface="Helvetica Neue Light"/>
              </a:rPr>
              <a:t>y </a:t>
            </a:r>
            <a:r>
              <a:rPr lang="en-GB" sz="2400" b="1" dirty="0" err="1">
                <a:solidFill>
                  <a:srgbClr val="000000"/>
                </a:solidFill>
                <a:latin typeface="Helvetica Neue Light"/>
                <a:sym typeface="Helvetica Neue"/>
              </a:rPr>
              <a:t>funciones</a:t>
            </a:r>
            <a:r>
              <a:rPr lang="en-GB" sz="2400" dirty="0">
                <a:solidFill>
                  <a:srgbClr val="000000"/>
                </a:solidFill>
                <a:latin typeface="Helvetica Neue Light"/>
                <a:sym typeface="Helvetica Neue"/>
              </a:rPr>
              <a:t> </a:t>
            </a:r>
            <a:r>
              <a:rPr lang="en-GB" sz="2400" dirty="0">
                <a:solidFill>
                  <a:srgbClr val="000000"/>
                </a:solidFill>
                <a:latin typeface="Helvetica Neue Light"/>
                <a:sym typeface="Helvetica Neue Light"/>
              </a:rPr>
              <a:t>para resolver </a:t>
            </a:r>
            <a:r>
              <a:rPr lang="en-GB" sz="2400" dirty="0" err="1">
                <a:solidFill>
                  <a:srgbClr val="000000"/>
                </a:solidFill>
                <a:latin typeface="Helvetica Neue Light"/>
                <a:sym typeface="Helvetica Neue Light"/>
              </a:rPr>
              <a:t>cada</a:t>
            </a:r>
            <a:r>
              <a:rPr lang="en-GB" sz="2400" dirty="0">
                <a:solidFill>
                  <a:srgbClr val="000000"/>
                </a:solidFill>
                <a:latin typeface="Helvetica Neue Light"/>
                <a:sym typeface="Helvetica Neue Light"/>
              </a:rPr>
              <a:t> </a:t>
            </a:r>
            <a:r>
              <a:rPr lang="en-GB" sz="2400" dirty="0" err="1">
                <a:solidFill>
                  <a:srgbClr val="000000"/>
                </a:solidFill>
                <a:latin typeface="Helvetica Neue Light"/>
                <a:sym typeface="Helvetica Neue Light"/>
              </a:rPr>
              <a:t>problema</a:t>
            </a:r>
            <a:r>
              <a:rPr lang="en-GB" sz="2400" dirty="0">
                <a:solidFill>
                  <a:srgbClr val="000000"/>
                </a:solidFill>
                <a:latin typeface="Helvetica Neue Light"/>
                <a:sym typeface="Helvetica Neue Light"/>
              </a:rPr>
              <a:t>.</a:t>
            </a:r>
            <a:endParaRPr sz="2400" dirty="0">
              <a:solidFill>
                <a:srgbClr val="000000"/>
              </a:solidFill>
              <a:latin typeface="Helvetica Neue Light"/>
              <a:sym typeface="Helvetica Neue Light"/>
            </a:endParaRPr>
          </a:p>
        </p:txBody>
      </p:sp>
      <p:sp>
        <p:nvSpPr>
          <p:cNvPr id="218" name="Google Shape;218;p55"/>
          <p:cNvSpPr txBox="1"/>
          <p:nvPr/>
        </p:nvSpPr>
        <p:spPr>
          <a:xfrm>
            <a:off x="498467" y="3542533"/>
            <a:ext cx="4843600" cy="131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3000"/>
            </a:pPr>
            <a:r>
              <a:rPr lang="en-GB" sz="4000" i="1">
                <a:solidFill>
                  <a:srgbClr val="000000"/>
                </a:solidFill>
                <a:latin typeface="Anton"/>
                <a:ea typeface="Anton"/>
                <a:cs typeface="Anton"/>
                <a:sym typeface="Anton"/>
              </a:rPr>
              <a:t>OBJETIVOS DE LA CLASE</a:t>
            </a:r>
            <a:endParaRPr sz="4000" i="1">
              <a:solidFill>
                <a:srgbClr val="000000"/>
              </a:solidFill>
              <a:latin typeface="Anton"/>
              <a:ea typeface="Anton"/>
              <a:cs typeface="Anton"/>
              <a:sym typeface="Anton"/>
            </a:endParaRPr>
          </a:p>
        </p:txBody>
      </p:sp>
      <p:pic>
        <p:nvPicPr>
          <p:cNvPr id="219" name="Google Shape;219;p55"/>
          <p:cNvPicPr preferRelativeResize="0"/>
          <p:nvPr/>
        </p:nvPicPr>
        <p:blipFill rotWithShape="1">
          <a:blip r:embed="rId3">
            <a:alphaModFix/>
          </a:blip>
          <a:srcRect/>
          <a:stretch/>
        </p:blipFill>
        <p:spPr>
          <a:xfrm>
            <a:off x="2148918" y="1919401"/>
            <a:ext cx="1582033" cy="1582033"/>
          </a:xfrm>
          <a:prstGeom prst="rect">
            <a:avLst/>
          </a:prstGeom>
          <a:noFill/>
          <a:ln>
            <a:noFill/>
          </a:ln>
        </p:spPr>
      </p:pic>
      <p:pic>
        <p:nvPicPr>
          <p:cNvPr id="2" name="Picture 2">
            <a:extLst>
              <a:ext uri="{FF2B5EF4-FFF2-40B4-BE49-F238E27FC236}">
                <a16:creationId xmlns:a16="http://schemas.microsoft.com/office/drawing/2014/main" id="{A38262AD-8298-46C9-9933-CD65714BBC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alpha val="96000"/>
          </a:srgbClr>
        </a:soli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5D04D7-452E-E727-8086-C77245832BFA}"/>
              </a:ext>
            </a:extLst>
          </p:cNvPr>
          <p:cNvSpPr>
            <a:spLocks noGrp="1"/>
          </p:cNvSpPr>
          <p:nvPr>
            <p:ph type="sldNum" idx="12"/>
          </p:nvPr>
        </p:nvSpPr>
        <p:spPr/>
        <p:txBody>
          <a:bodyPr/>
          <a:lstStyle/>
          <a:p>
            <a:fld id="{00000000-1234-1234-1234-123412341234}" type="slidenum">
              <a:rPr lang="en-GB" smtClean="0"/>
              <a:pPr/>
              <a:t>20</a:t>
            </a:fld>
            <a:endParaRPr lang="en-GB"/>
          </a:p>
        </p:txBody>
      </p:sp>
      <p:pic>
        <p:nvPicPr>
          <p:cNvPr id="6" name="Picture 2">
            <a:extLst>
              <a:ext uri="{FF2B5EF4-FFF2-40B4-BE49-F238E27FC236}">
                <a16:creationId xmlns:a16="http://schemas.microsoft.com/office/drawing/2014/main" id="{98A9DC6D-FE47-44D5-651C-5B7B29CF66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425;p78">
            <a:extLst>
              <a:ext uri="{FF2B5EF4-FFF2-40B4-BE49-F238E27FC236}">
                <a16:creationId xmlns:a16="http://schemas.microsoft.com/office/drawing/2014/main" id="{99547822-6E43-40B7-F3C3-3DEA2CA946D9}"/>
              </a:ext>
            </a:extLst>
          </p:cNvPr>
          <p:cNvSpPr txBox="1"/>
          <p:nvPr/>
        </p:nvSpPr>
        <p:spPr>
          <a:xfrm>
            <a:off x="2063327" y="600359"/>
            <a:ext cx="7622000" cy="1098139"/>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u="sng" dirty="0">
                <a:solidFill>
                  <a:schemeClr val="bg1"/>
                </a:solidFill>
                <a:latin typeface="Anton"/>
                <a:ea typeface="Anton"/>
                <a:cs typeface="Anton"/>
                <a:sym typeface="Anton"/>
              </a:rPr>
              <a:t>EJERCICIO 2</a:t>
            </a:r>
            <a:endParaRPr sz="4800" i="1" u="sng" dirty="0">
              <a:solidFill>
                <a:schemeClr val="bg1"/>
              </a:solidFill>
              <a:latin typeface="Anton"/>
              <a:ea typeface="Anton"/>
              <a:cs typeface="Anton"/>
              <a:sym typeface="Anton"/>
            </a:endParaRPr>
          </a:p>
        </p:txBody>
      </p:sp>
      <p:sp>
        <p:nvSpPr>
          <p:cNvPr id="9" name="CuadroTexto 8">
            <a:extLst>
              <a:ext uri="{FF2B5EF4-FFF2-40B4-BE49-F238E27FC236}">
                <a16:creationId xmlns:a16="http://schemas.microsoft.com/office/drawing/2014/main" id="{701CB628-B635-7451-4FD6-185F588A2C2C}"/>
              </a:ext>
            </a:extLst>
          </p:cNvPr>
          <p:cNvSpPr txBox="1"/>
          <p:nvPr/>
        </p:nvSpPr>
        <p:spPr>
          <a:xfrm>
            <a:off x="1228437" y="1801092"/>
            <a:ext cx="10196946" cy="4524315"/>
          </a:xfrm>
          <a:prstGeom prst="rect">
            <a:avLst/>
          </a:prstGeom>
          <a:noFill/>
        </p:spPr>
        <p:txBody>
          <a:bodyPr wrap="square" rtlCol="0">
            <a:spAutoFit/>
          </a:bodyPr>
          <a:lstStyle/>
          <a:p>
            <a:r>
              <a:rPr lang="es-AR" sz="3200" b="1" dirty="0">
                <a:solidFill>
                  <a:schemeClr val="bg1"/>
                </a:solidFill>
              </a:rPr>
              <a:t>Se solicita crear un algoritmo, el cual pida valores por teclado, y en cada ciclo el programa deberá preguntar al usuario si desea continuar ingresando más números con las opciones “si” o “no”.</a:t>
            </a:r>
          </a:p>
          <a:p>
            <a:r>
              <a:rPr lang="es-AR" sz="3200" b="1" dirty="0">
                <a:solidFill>
                  <a:schemeClr val="bg1"/>
                </a:solidFill>
              </a:rPr>
              <a:t>En el caso de que el usuario no quiera continuar, el programa terminara y se deberá mostrar la suma total de numeros ingresados.</a:t>
            </a:r>
          </a:p>
          <a:p>
            <a:endParaRPr lang="es-AR" sz="3200" b="1" dirty="0">
              <a:solidFill>
                <a:schemeClr val="bg1"/>
              </a:solidFill>
            </a:endParaRPr>
          </a:p>
          <a:p>
            <a:r>
              <a:rPr lang="es-AR" sz="3200" b="1" dirty="0">
                <a:solidFill>
                  <a:schemeClr val="bg1"/>
                </a:solidFill>
              </a:rPr>
              <a:t>USAR: REPETIR HASTA</a:t>
            </a:r>
          </a:p>
        </p:txBody>
      </p:sp>
    </p:spTree>
    <p:extLst>
      <p:ext uri="{BB962C8B-B14F-4D97-AF65-F5344CB8AC3E}">
        <p14:creationId xmlns:p14="http://schemas.microsoft.com/office/powerpoint/2010/main" val="1563336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alpha val="66000"/>
          </a:srgbClr>
        </a:soli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5D04D7-452E-E727-8086-C77245832BFA}"/>
              </a:ext>
            </a:extLst>
          </p:cNvPr>
          <p:cNvSpPr>
            <a:spLocks noGrp="1"/>
          </p:cNvSpPr>
          <p:nvPr>
            <p:ph type="sldNum" idx="12"/>
          </p:nvPr>
        </p:nvSpPr>
        <p:spPr/>
        <p:txBody>
          <a:bodyPr/>
          <a:lstStyle/>
          <a:p>
            <a:fld id="{00000000-1234-1234-1234-123412341234}" type="slidenum">
              <a:rPr lang="en-GB" smtClean="0"/>
              <a:pPr/>
              <a:t>21</a:t>
            </a:fld>
            <a:endParaRPr lang="en-GB"/>
          </a:p>
        </p:txBody>
      </p:sp>
      <p:pic>
        <p:nvPicPr>
          <p:cNvPr id="6" name="Picture 2">
            <a:extLst>
              <a:ext uri="{FF2B5EF4-FFF2-40B4-BE49-F238E27FC236}">
                <a16:creationId xmlns:a16="http://schemas.microsoft.com/office/drawing/2014/main" id="{98A9DC6D-FE47-44D5-651C-5B7B29CF66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425;p78">
            <a:extLst>
              <a:ext uri="{FF2B5EF4-FFF2-40B4-BE49-F238E27FC236}">
                <a16:creationId xmlns:a16="http://schemas.microsoft.com/office/drawing/2014/main" id="{99547822-6E43-40B7-F3C3-3DEA2CA946D9}"/>
              </a:ext>
            </a:extLst>
          </p:cNvPr>
          <p:cNvSpPr txBox="1"/>
          <p:nvPr/>
        </p:nvSpPr>
        <p:spPr>
          <a:xfrm>
            <a:off x="2063327" y="600359"/>
            <a:ext cx="7622000" cy="1098139"/>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u="sng" dirty="0">
                <a:solidFill>
                  <a:schemeClr val="bg1"/>
                </a:solidFill>
                <a:latin typeface="Anton"/>
                <a:ea typeface="Anton"/>
                <a:cs typeface="Anton"/>
                <a:sym typeface="Anton"/>
              </a:rPr>
              <a:t>EJERCICIO 3</a:t>
            </a:r>
            <a:endParaRPr sz="4800" i="1" u="sng" dirty="0">
              <a:solidFill>
                <a:schemeClr val="bg1"/>
              </a:solidFill>
              <a:latin typeface="Anton"/>
              <a:ea typeface="Anton"/>
              <a:cs typeface="Anton"/>
              <a:sym typeface="Anton"/>
            </a:endParaRPr>
          </a:p>
        </p:txBody>
      </p:sp>
      <p:sp>
        <p:nvSpPr>
          <p:cNvPr id="9" name="CuadroTexto 8">
            <a:extLst>
              <a:ext uri="{FF2B5EF4-FFF2-40B4-BE49-F238E27FC236}">
                <a16:creationId xmlns:a16="http://schemas.microsoft.com/office/drawing/2014/main" id="{701CB628-B635-7451-4FD6-185F588A2C2C}"/>
              </a:ext>
            </a:extLst>
          </p:cNvPr>
          <p:cNvSpPr txBox="1"/>
          <p:nvPr/>
        </p:nvSpPr>
        <p:spPr>
          <a:xfrm>
            <a:off x="1228437" y="1801092"/>
            <a:ext cx="10196946" cy="3046988"/>
          </a:xfrm>
          <a:prstGeom prst="rect">
            <a:avLst/>
          </a:prstGeom>
          <a:noFill/>
        </p:spPr>
        <p:txBody>
          <a:bodyPr wrap="square" rtlCol="0">
            <a:spAutoFit/>
          </a:bodyPr>
          <a:lstStyle/>
          <a:p>
            <a:r>
              <a:rPr lang="es-AR" sz="3200" b="1" dirty="0">
                <a:solidFill>
                  <a:schemeClr val="bg1"/>
                </a:solidFill>
              </a:rPr>
              <a:t>Se solicita crear un algoritmo, el cual solicite que ingrese mi usuario y contraseña correcta para poder acceder, hasta que no ingrese mis datos correctamente no me permitirá ingresar.</a:t>
            </a:r>
          </a:p>
          <a:p>
            <a:endParaRPr lang="es-AR" sz="3200" b="1" dirty="0">
              <a:solidFill>
                <a:schemeClr val="bg1"/>
              </a:solidFill>
            </a:endParaRPr>
          </a:p>
          <a:p>
            <a:r>
              <a:rPr lang="es-AR" sz="3200" b="1" dirty="0">
                <a:solidFill>
                  <a:schemeClr val="bg1"/>
                </a:solidFill>
              </a:rPr>
              <a:t>USAR: REPETIR HASTA</a:t>
            </a:r>
          </a:p>
        </p:txBody>
      </p:sp>
    </p:spTree>
    <p:extLst>
      <p:ext uri="{BB962C8B-B14F-4D97-AF65-F5344CB8AC3E}">
        <p14:creationId xmlns:p14="http://schemas.microsoft.com/office/powerpoint/2010/main" val="2080524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5D04D7-452E-E727-8086-C77245832BFA}"/>
              </a:ext>
            </a:extLst>
          </p:cNvPr>
          <p:cNvSpPr>
            <a:spLocks noGrp="1"/>
          </p:cNvSpPr>
          <p:nvPr>
            <p:ph type="sldNum" idx="12"/>
          </p:nvPr>
        </p:nvSpPr>
        <p:spPr/>
        <p:txBody>
          <a:bodyPr/>
          <a:lstStyle/>
          <a:p>
            <a:fld id="{00000000-1234-1234-1234-123412341234}" type="slidenum">
              <a:rPr lang="en-GB" smtClean="0"/>
              <a:pPr/>
              <a:t>22</a:t>
            </a:fld>
            <a:endParaRPr lang="en-GB"/>
          </a:p>
        </p:txBody>
      </p:sp>
      <p:pic>
        <p:nvPicPr>
          <p:cNvPr id="6" name="Picture 2">
            <a:extLst>
              <a:ext uri="{FF2B5EF4-FFF2-40B4-BE49-F238E27FC236}">
                <a16:creationId xmlns:a16="http://schemas.microsoft.com/office/drawing/2014/main" id="{98A9DC6D-FE47-44D5-651C-5B7B29CF66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425;p78">
            <a:extLst>
              <a:ext uri="{FF2B5EF4-FFF2-40B4-BE49-F238E27FC236}">
                <a16:creationId xmlns:a16="http://schemas.microsoft.com/office/drawing/2014/main" id="{99547822-6E43-40B7-F3C3-3DEA2CA946D9}"/>
              </a:ext>
            </a:extLst>
          </p:cNvPr>
          <p:cNvSpPr txBox="1"/>
          <p:nvPr/>
        </p:nvSpPr>
        <p:spPr>
          <a:xfrm>
            <a:off x="2063327" y="600359"/>
            <a:ext cx="7622000" cy="1098139"/>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u="sng" dirty="0">
                <a:solidFill>
                  <a:schemeClr val="bg1"/>
                </a:solidFill>
                <a:latin typeface="Anton"/>
                <a:ea typeface="Anton"/>
                <a:cs typeface="Anton"/>
                <a:sym typeface="Anton"/>
              </a:rPr>
              <a:t>EJERCICIO 4</a:t>
            </a:r>
            <a:endParaRPr sz="4800" i="1" u="sng" dirty="0">
              <a:solidFill>
                <a:schemeClr val="bg1"/>
              </a:solidFill>
              <a:latin typeface="Anton"/>
              <a:ea typeface="Anton"/>
              <a:cs typeface="Anton"/>
              <a:sym typeface="Anton"/>
            </a:endParaRPr>
          </a:p>
        </p:txBody>
      </p:sp>
      <p:sp>
        <p:nvSpPr>
          <p:cNvPr id="9" name="CuadroTexto 8">
            <a:extLst>
              <a:ext uri="{FF2B5EF4-FFF2-40B4-BE49-F238E27FC236}">
                <a16:creationId xmlns:a16="http://schemas.microsoft.com/office/drawing/2014/main" id="{701CB628-B635-7451-4FD6-185F588A2C2C}"/>
              </a:ext>
            </a:extLst>
          </p:cNvPr>
          <p:cNvSpPr txBox="1"/>
          <p:nvPr/>
        </p:nvSpPr>
        <p:spPr>
          <a:xfrm>
            <a:off x="1228437" y="1801092"/>
            <a:ext cx="10196946" cy="2062103"/>
          </a:xfrm>
          <a:prstGeom prst="rect">
            <a:avLst/>
          </a:prstGeom>
          <a:noFill/>
        </p:spPr>
        <p:txBody>
          <a:bodyPr wrap="square" rtlCol="0">
            <a:spAutoFit/>
          </a:bodyPr>
          <a:lstStyle/>
          <a:p>
            <a:r>
              <a:rPr lang="es-AR" sz="3200" b="1" dirty="0">
                <a:solidFill>
                  <a:schemeClr val="bg1"/>
                </a:solidFill>
              </a:rPr>
              <a:t>Se solicita crear un algoritmo, el cual calcule la suma de los primeros 100 numeros positivos.</a:t>
            </a:r>
          </a:p>
          <a:p>
            <a:endParaRPr lang="es-AR" sz="3200" b="1" dirty="0">
              <a:solidFill>
                <a:schemeClr val="bg1"/>
              </a:solidFill>
            </a:endParaRPr>
          </a:p>
          <a:p>
            <a:r>
              <a:rPr lang="es-AR" sz="3200" b="1" dirty="0">
                <a:solidFill>
                  <a:schemeClr val="bg1"/>
                </a:solidFill>
              </a:rPr>
              <a:t>USAR: REPETIR HASTA</a:t>
            </a:r>
          </a:p>
        </p:txBody>
      </p:sp>
    </p:spTree>
    <p:extLst>
      <p:ext uri="{BB962C8B-B14F-4D97-AF65-F5344CB8AC3E}">
        <p14:creationId xmlns:p14="http://schemas.microsoft.com/office/powerpoint/2010/main" val="18520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4"/>
        <p:cNvGrpSpPr/>
        <p:nvPr/>
      </p:nvGrpSpPr>
      <p:grpSpPr>
        <a:xfrm>
          <a:off x="0" y="0"/>
          <a:ext cx="0" cy="0"/>
          <a:chOff x="0" y="0"/>
          <a:chExt cx="0" cy="0"/>
        </a:xfrm>
      </p:grpSpPr>
      <p:sp>
        <p:nvSpPr>
          <p:cNvPr id="325" name="Google Shape;325;p65"/>
          <p:cNvSpPr txBox="1"/>
          <p:nvPr/>
        </p:nvSpPr>
        <p:spPr>
          <a:xfrm>
            <a:off x="2285000" y="2769600"/>
            <a:ext cx="7622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7200" i="1" dirty="0">
                <a:solidFill>
                  <a:schemeClr val="bg1"/>
                </a:solidFill>
                <a:latin typeface="Anton"/>
                <a:ea typeface="Anton"/>
                <a:cs typeface="Anton"/>
                <a:sym typeface="Anton"/>
              </a:rPr>
              <a:t>PARA (FOR)</a:t>
            </a:r>
            <a:endParaRPr sz="7200" i="1" dirty="0">
              <a:solidFill>
                <a:schemeClr val="bg1"/>
              </a:solidFill>
              <a:latin typeface="Anton"/>
              <a:ea typeface="Anton"/>
              <a:cs typeface="Anton"/>
              <a:sym typeface="Anton"/>
            </a:endParaRPr>
          </a:p>
        </p:txBody>
      </p:sp>
      <p:pic>
        <p:nvPicPr>
          <p:cNvPr id="3" name="Picture 2">
            <a:extLst>
              <a:ext uri="{FF2B5EF4-FFF2-40B4-BE49-F238E27FC236}">
                <a16:creationId xmlns:a16="http://schemas.microsoft.com/office/drawing/2014/main" id="{00D8FD09-7F90-41EE-EC88-A14CC57F6F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330"/>
        <p:cNvGrpSpPr/>
        <p:nvPr/>
      </p:nvGrpSpPr>
      <p:grpSpPr>
        <a:xfrm>
          <a:off x="0" y="0"/>
          <a:ext cx="0" cy="0"/>
          <a:chOff x="0" y="0"/>
          <a:chExt cx="0" cy="0"/>
        </a:xfrm>
      </p:grpSpPr>
      <p:sp>
        <p:nvSpPr>
          <p:cNvPr id="331" name="Google Shape;331;p66"/>
          <p:cNvSpPr txBox="1"/>
          <p:nvPr/>
        </p:nvSpPr>
        <p:spPr>
          <a:xfrm>
            <a:off x="2992948" y="166668"/>
            <a:ext cx="5828800" cy="1089374"/>
          </a:xfrm>
          <a:prstGeom prst="rect">
            <a:avLst/>
          </a:prstGeom>
          <a:noFill/>
          <a:ln>
            <a:noFill/>
          </a:ln>
        </p:spPr>
        <p:txBody>
          <a:bodyPr spcFirstLastPara="1" wrap="square" lIns="121900" tIns="121900" rIns="121900" bIns="121900" anchor="t" anchorCtr="0">
            <a:noAutofit/>
          </a:bodyPr>
          <a:lstStyle/>
          <a:p>
            <a:pPr algn="ctr"/>
            <a:r>
              <a:rPr lang="en-GB" sz="6000" i="1" u="sng" dirty="0">
                <a:solidFill>
                  <a:schemeClr val="bg1"/>
                </a:solidFill>
                <a:latin typeface="Anton"/>
                <a:ea typeface="Anton"/>
                <a:cs typeface="Anton"/>
                <a:sym typeface="Anton"/>
              </a:rPr>
              <a:t>ESTRUCTURA PARA</a:t>
            </a:r>
            <a:endParaRPr sz="6000" i="1" u="sng" dirty="0">
              <a:solidFill>
                <a:schemeClr val="bg1"/>
              </a:solidFill>
              <a:latin typeface="Anton"/>
              <a:ea typeface="Anton"/>
              <a:cs typeface="Anton"/>
              <a:sym typeface="Anton"/>
            </a:endParaRPr>
          </a:p>
        </p:txBody>
      </p:sp>
      <p:pic>
        <p:nvPicPr>
          <p:cNvPr id="335" name="Google Shape;335;p66"/>
          <p:cNvPicPr preferRelativeResize="0"/>
          <p:nvPr/>
        </p:nvPicPr>
        <p:blipFill>
          <a:blip r:embed="rId3">
            <a:alphaModFix/>
          </a:blip>
          <a:stretch>
            <a:fillRect/>
          </a:stretch>
        </p:blipFill>
        <p:spPr>
          <a:xfrm>
            <a:off x="9017064" y="370934"/>
            <a:ext cx="2175467" cy="1087733"/>
          </a:xfrm>
          <a:prstGeom prst="rect">
            <a:avLst/>
          </a:prstGeom>
          <a:noFill/>
          <a:ln>
            <a:noFill/>
          </a:ln>
        </p:spPr>
      </p:pic>
      <p:pic>
        <p:nvPicPr>
          <p:cNvPr id="5" name="Picture 2">
            <a:extLst>
              <a:ext uri="{FF2B5EF4-FFF2-40B4-BE49-F238E27FC236}">
                <a16:creationId xmlns:a16="http://schemas.microsoft.com/office/drawing/2014/main" id="{65FD8D4F-F5A2-F474-452A-AFADD2A5DE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DC498F34-D102-C303-82FC-301258C91997}"/>
              </a:ext>
            </a:extLst>
          </p:cNvPr>
          <p:cNvSpPr txBox="1"/>
          <p:nvPr/>
        </p:nvSpPr>
        <p:spPr>
          <a:xfrm>
            <a:off x="1209964" y="1689211"/>
            <a:ext cx="10165750" cy="4801314"/>
          </a:xfrm>
          <a:prstGeom prst="rect">
            <a:avLst/>
          </a:prstGeom>
          <a:noFill/>
        </p:spPr>
        <p:txBody>
          <a:bodyPr wrap="square" rtlCol="0">
            <a:spAutoFit/>
          </a:bodyPr>
          <a:lstStyle/>
          <a:p>
            <a:pPr algn="l"/>
            <a:r>
              <a:rPr lang="es-ES" dirty="0">
                <a:solidFill>
                  <a:srgbClr val="303030"/>
                </a:solidFill>
                <a:latin typeface="Open Sans" panose="020B0606030504020204" pitchFamily="34" charset="0"/>
              </a:rPr>
              <a:t>Ciclo</a:t>
            </a:r>
            <a:r>
              <a:rPr lang="es-ES" b="1" i="0" dirty="0">
                <a:solidFill>
                  <a:srgbClr val="303030"/>
                </a:solidFill>
                <a:effectLst/>
                <a:latin typeface="Open Sans" panose="020B0606030504020204" pitchFamily="34" charset="0"/>
              </a:rPr>
              <a:t> para</a:t>
            </a:r>
            <a:r>
              <a:rPr lang="es-ES" i="0" dirty="0">
                <a:solidFill>
                  <a:srgbClr val="303030"/>
                </a:solidFill>
                <a:effectLst/>
                <a:latin typeface="Open Sans" panose="020B0606030504020204" pitchFamily="34" charset="0"/>
              </a:rPr>
              <a:t> también conocido en programación como ciclo </a:t>
            </a:r>
            <a:r>
              <a:rPr lang="es-ES" b="1" i="0" dirty="0" err="1">
                <a:solidFill>
                  <a:srgbClr val="303030"/>
                </a:solidFill>
                <a:effectLst/>
                <a:latin typeface="Open Sans" panose="020B0606030504020204" pitchFamily="34" charset="0"/>
              </a:rPr>
              <a:t>for</a:t>
            </a:r>
            <a:r>
              <a:rPr lang="es-ES" i="0" dirty="0">
                <a:solidFill>
                  <a:srgbClr val="303030"/>
                </a:solidFill>
                <a:effectLst/>
                <a:latin typeface="Open Sans" panose="020B0606030504020204" pitchFamily="34" charset="0"/>
              </a:rPr>
              <a:t> es un bucle  que ejecuta una serie de sentencias un determinado número de veces controlado por una variable de control.</a:t>
            </a:r>
          </a:p>
          <a:p>
            <a:pPr algn="l"/>
            <a:r>
              <a:rPr lang="es-ES" i="0" dirty="0">
                <a:solidFill>
                  <a:srgbClr val="303030"/>
                </a:solidFill>
                <a:effectLst/>
                <a:latin typeface="Open Sans" panose="020B0606030504020204" pitchFamily="34" charset="0"/>
              </a:rPr>
              <a:t>En este bucle se inicializa en una sola sentencia la variable de control el valor final y el incremento o decremento de la variable.</a:t>
            </a:r>
          </a:p>
          <a:p>
            <a:pPr algn="l"/>
            <a:r>
              <a:rPr lang="es-ES" i="0" dirty="0">
                <a:solidFill>
                  <a:srgbClr val="303030"/>
                </a:solidFill>
                <a:effectLst/>
                <a:latin typeface="Open Sans" panose="020B0606030504020204" pitchFamily="34" charset="0"/>
              </a:rPr>
              <a:t>Prácticamente funciona igual que el bucle mientras y es cuestión de gustos utilizar un bucle u otro</a:t>
            </a:r>
          </a:p>
          <a:p>
            <a:pPr algn="l"/>
            <a:endParaRPr lang="es-ES" dirty="0">
              <a:solidFill>
                <a:srgbClr val="303030"/>
              </a:solidFill>
              <a:latin typeface="Open Sans" panose="020B0606030504020204" pitchFamily="34" charset="0"/>
            </a:endParaRPr>
          </a:p>
          <a:p>
            <a:pPr algn="l"/>
            <a:r>
              <a:rPr lang="es-ES" dirty="0">
                <a:solidFill>
                  <a:srgbClr val="303030"/>
                </a:solidFill>
                <a:latin typeface="Open Sans" panose="020B0606030504020204" pitchFamily="34" charset="0"/>
              </a:rPr>
              <a:t>1- Valor inicial asignado a la variable. // (El valor con el cual comenzará la variable).</a:t>
            </a:r>
            <a:br>
              <a:rPr lang="es-ES" dirty="0">
                <a:solidFill>
                  <a:srgbClr val="303030"/>
                </a:solidFill>
                <a:latin typeface="Open Sans" panose="020B0606030504020204" pitchFamily="34" charset="0"/>
              </a:rPr>
            </a:br>
            <a:br>
              <a:rPr lang="es-ES" dirty="0">
                <a:solidFill>
                  <a:srgbClr val="303030"/>
                </a:solidFill>
                <a:latin typeface="Open Sans" panose="020B0606030504020204" pitchFamily="34" charset="0"/>
              </a:rPr>
            </a:br>
            <a:r>
              <a:rPr lang="es-ES" dirty="0">
                <a:solidFill>
                  <a:srgbClr val="303030"/>
                </a:solidFill>
                <a:latin typeface="Open Sans" panose="020B0606030504020204" pitchFamily="34" charset="0"/>
              </a:rPr>
              <a:t>2- Valor que la variable tomará como referencia de límite. // (Cuando "variable" llegue a </a:t>
            </a:r>
            <a:r>
              <a:rPr lang="es-ES" dirty="0" err="1">
                <a:solidFill>
                  <a:srgbClr val="303030"/>
                </a:solidFill>
                <a:latin typeface="Open Sans" panose="020B0606030504020204" pitchFamily="34" charset="0"/>
              </a:rPr>
              <a:t>numX</a:t>
            </a:r>
            <a:r>
              <a:rPr lang="es-ES" dirty="0">
                <a:solidFill>
                  <a:srgbClr val="303030"/>
                </a:solidFill>
                <a:latin typeface="Open Sans" panose="020B0606030504020204" pitchFamily="34" charset="0"/>
              </a:rPr>
              <a:t>, terminará de repetir el ciclo y el programa continuará).</a:t>
            </a:r>
            <a:br>
              <a:rPr lang="es-ES" dirty="0">
                <a:solidFill>
                  <a:srgbClr val="303030"/>
                </a:solidFill>
                <a:latin typeface="Open Sans" panose="020B0606030504020204" pitchFamily="34" charset="0"/>
              </a:rPr>
            </a:br>
            <a:br>
              <a:rPr lang="es-ES" dirty="0">
                <a:solidFill>
                  <a:srgbClr val="303030"/>
                </a:solidFill>
                <a:latin typeface="Open Sans" panose="020B0606030504020204" pitchFamily="34" charset="0"/>
              </a:rPr>
            </a:br>
            <a:r>
              <a:rPr lang="es-ES" dirty="0">
                <a:solidFill>
                  <a:srgbClr val="303030"/>
                </a:solidFill>
                <a:latin typeface="Open Sans" panose="020B0606030504020204" pitchFamily="34" charset="0"/>
              </a:rPr>
              <a:t>3- Valor que se sumará a la variable cada vez que el ciclo se repita. // (Es decir, "variable" se modificará cada vez de termine un ciclo, sumándole a la variable en este caso "1" (Podría ser 2, 3, 3549, </a:t>
            </a:r>
            <a:r>
              <a:rPr lang="es-ES" dirty="0" err="1">
                <a:solidFill>
                  <a:srgbClr val="303030"/>
                </a:solidFill>
                <a:latin typeface="Open Sans" panose="020B0606030504020204" pitchFamily="34" charset="0"/>
              </a:rPr>
              <a:t>etc</a:t>
            </a:r>
            <a:r>
              <a:rPr lang="es-ES" dirty="0">
                <a:solidFill>
                  <a:srgbClr val="303030"/>
                </a:solidFill>
                <a:latin typeface="Open Sans" panose="020B0606030504020204" pitchFamily="34" charset="0"/>
              </a:rPr>
              <a:t> etc.) quedando el primer ciclo como "1", el segundo como "2" y así hasta que llegue a la condición de término).</a:t>
            </a:r>
          </a:p>
          <a:p>
            <a:endParaRPr lang="es-AR" dirty="0"/>
          </a:p>
        </p:txBody>
      </p:sp>
    </p:spTree>
    <p:extLst>
      <p:ext uri="{BB962C8B-B14F-4D97-AF65-F5344CB8AC3E}">
        <p14:creationId xmlns:p14="http://schemas.microsoft.com/office/powerpoint/2010/main" val="1785099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7"/>
          <p:cNvSpPr txBox="1"/>
          <p:nvPr/>
        </p:nvSpPr>
        <p:spPr>
          <a:xfrm>
            <a:off x="980618" y="105205"/>
            <a:ext cx="9833600" cy="1318800"/>
          </a:xfrm>
          <a:prstGeom prst="rect">
            <a:avLst/>
          </a:prstGeom>
          <a:noFill/>
          <a:ln>
            <a:noFill/>
          </a:ln>
        </p:spPr>
        <p:txBody>
          <a:bodyPr spcFirstLastPara="1" wrap="square" lIns="121900" tIns="121900" rIns="121900" bIns="121900" anchor="ctr" anchorCtr="0">
            <a:noAutofit/>
          </a:bodyPr>
          <a:lstStyle/>
          <a:p>
            <a:pPr algn="ctr"/>
            <a:r>
              <a:rPr lang="en-GB" sz="5333" i="1" u="sng" dirty="0">
                <a:solidFill>
                  <a:schemeClr val="bg1"/>
                </a:solidFill>
                <a:latin typeface="Anton"/>
                <a:ea typeface="Anton"/>
                <a:cs typeface="Anton"/>
                <a:sym typeface="Anton"/>
              </a:rPr>
              <a:t>EJEMPLO PRÁCTICO I</a:t>
            </a:r>
            <a:endParaRPr sz="5333" i="1" u="sng" dirty="0">
              <a:solidFill>
                <a:schemeClr val="bg1"/>
              </a:solidFill>
              <a:latin typeface="Anton"/>
              <a:ea typeface="Anton"/>
              <a:cs typeface="Anton"/>
              <a:sym typeface="Anton"/>
            </a:endParaRPr>
          </a:p>
        </p:txBody>
      </p:sp>
      <p:sp>
        <p:nvSpPr>
          <p:cNvPr id="343" name="Google Shape;343;p67"/>
          <p:cNvSpPr txBox="1"/>
          <p:nvPr/>
        </p:nvSpPr>
        <p:spPr>
          <a:xfrm>
            <a:off x="775854" y="1740300"/>
            <a:ext cx="10243128" cy="2346958"/>
          </a:xfrm>
          <a:prstGeom prst="rect">
            <a:avLst/>
          </a:prstGeom>
          <a:noFill/>
          <a:ln>
            <a:noFill/>
          </a:ln>
        </p:spPr>
        <p:txBody>
          <a:bodyPr spcFirstLastPara="1" wrap="square" lIns="121900" tIns="121900" rIns="121900" bIns="121900" anchor="t" anchorCtr="0">
            <a:noAutofit/>
          </a:bodyPr>
          <a:lstStyle/>
          <a:p>
            <a:pPr>
              <a:lnSpc>
                <a:spcPct val="115000"/>
              </a:lnSpc>
            </a:pPr>
            <a:r>
              <a:rPr lang="en-GB" sz="2667" dirty="0">
                <a:solidFill>
                  <a:schemeClr val="dk1"/>
                </a:solidFill>
                <a:latin typeface="Helvetica Neue Light"/>
                <a:ea typeface="Helvetica Neue Light"/>
                <a:cs typeface="Helvetica Neue Light"/>
                <a:sym typeface="Helvetica Neue Light"/>
              </a:rPr>
              <a:t>Debemos escribir un codigo que </a:t>
            </a:r>
            <a:r>
              <a:rPr lang="en-GB" sz="2667" dirty="0" err="1">
                <a:solidFill>
                  <a:schemeClr val="dk1"/>
                </a:solidFill>
                <a:latin typeface="Helvetica Neue Light"/>
                <a:ea typeface="Helvetica Neue Light"/>
                <a:cs typeface="Helvetica Neue Light"/>
                <a:sym typeface="Helvetica Neue Light"/>
              </a:rPr>
              <a:t>imprima</a:t>
            </a:r>
            <a:r>
              <a:rPr lang="en-GB" sz="2667" dirty="0">
                <a:solidFill>
                  <a:schemeClr val="dk1"/>
                </a:solidFill>
                <a:latin typeface="Helvetica Neue Light"/>
                <a:ea typeface="Helvetica Neue Light"/>
                <a:cs typeface="Helvetica Neue Light"/>
                <a:sym typeface="Helvetica Neue Light"/>
              </a:rPr>
              <a:t> los numeros del 1 al 10.</a:t>
            </a:r>
          </a:p>
          <a:p>
            <a:pPr>
              <a:lnSpc>
                <a:spcPct val="115000"/>
              </a:lnSpc>
            </a:pPr>
            <a:endParaRPr lang="en-GB" sz="2667" dirty="0">
              <a:solidFill>
                <a:schemeClr val="dk1"/>
              </a:solidFill>
              <a:latin typeface="Helvetica Neue Light"/>
              <a:ea typeface="Helvetica Neue Light"/>
              <a:cs typeface="Helvetica Neue Light"/>
              <a:sym typeface="Helvetica Neue Light"/>
            </a:endParaRPr>
          </a:p>
          <a:p>
            <a:pPr>
              <a:lnSpc>
                <a:spcPct val="115000"/>
              </a:lnSpc>
            </a:pPr>
            <a:r>
              <a:rPr lang="en-GB" sz="2667" dirty="0" err="1">
                <a:solidFill>
                  <a:schemeClr val="dk1"/>
                </a:solidFill>
                <a:latin typeface="Helvetica Neue Light"/>
                <a:ea typeface="Helvetica Neue Light"/>
                <a:cs typeface="Helvetica Neue Light"/>
                <a:sym typeface="Helvetica Neue Light"/>
              </a:rPr>
              <a:t>Utilizar</a:t>
            </a:r>
            <a:r>
              <a:rPr lang="en-GB" sz="2667" dirty="0">
                <a:solidFill>
                  <a:schemeClr val="dk1"/>
                </a:solidFill>
                <a:latin typeface="Helvetica Neue Light"/>
                <a:ea typeface="Helvetica Neue Light"/>
                <a:cs typeface="Helvetica Neue Light"/>
                <a:sym typeface="Helvetica Neue Light"/>
              </a:rPr>
              <a:t>: Para</a:t>
            </a:r>
            <a:br>
              <a:rPr lang="en-GB" sz="2667" dirty="0">
                <a:solidFill>
                  <a:schemeClr val="dk1"/>
                </a:solidFill>
                <a:latin typeface="Helvetica Neue Light"/>
                <a:ea typeface="Helvetica Neue Light"/>
                <a:cs typeface="Helvetica Neue Light"/>
                <a:sym typeface="Helvetica Neue Light"/>
              </a:rPr>
            </a:br>
            <a:br>
              <a:rPr lang="en-GB" sz="2667" dirty="0">
                <a:solidFill>
                  <a:schemeClr val="dk1"/>
                </a:solidFill>
                <a:latin typeface="Helvetica Neue Light"/>
                <a:ea typeface="Helvetica Neue Light"/>
                <a:cs typeface="Helvetica Neue Light"/>
                <a:sym typeface="Helvetica Neue Light"/>
              </a:rPr>
            </a:br>
            <a:endParaRPr sz="2667" i="1" dirty="0">
              <a:solidFill>
                <a:schemeClr val="dk1"/>
              </a:solidFill>
              <a:latin typeface="Helvetica Neue Light"/>
              <a:ea typeface="Helvetica Neue Light"/>
              <a:cs typeface="Helvetica Neue Light"/>
              <a:sym typeface="Helvetica Neue Light"/>
            </a:endParaRPr>
          </a:p>
        </p:txBody>
      </p:sp>
      <p:pic>
        <p:nvPicPr>
          <p:cNvPr id="346" name="Google Shape;346;p67"/>
          <p:cNvPicPr preferRelativeResize="0"/>
          <p:nvPr/>
        </p:nvPicPr>
        <p:blipFill>
          <a:blip r:embed="rId3">
            <a:alphaModFix/>
          </a:blip>
          <a:stretch>
            <a:fillRect/>
          </a:stretch>
        </p:blipFill>
        <p:spPr>
          <a:xfrm>
            <a:off x="9099000" y="600359"/>
            <a:ext cx="2175467" cy="1087733"/>
          </a:xfrm>
          <a:prstGeom prst="rect">
            <a:avLst/>
          </a:prstGeom>
          <a:noFill/>
          <a:ln>
            <a:noFill/>
          </a:ln>
        </p:spPr>
      </p:pic>
      <p:pic>
        <p:nvPicPr>
          <p:cNvPr id="3" name="Picture 2">
            <a:extLst>
              <a:ext uri="{FF2B5EF4-FFF2-40B4-BE49-F238E27FC236}">
                <a16:creationId xmlns:a16="http://schemas.microsoft.com/office/drawing/2014/main" id="{EFF1EA05-EBBE-0313-1707-BB2E07D7B1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7"/>
          <p:cNvSpPr txBox="1"/>
          <p:nvPr/>
        </p:nvSpPr>
        <p:spPr>
          <a:xfrm>
            <a:off x="1318300" y="421500"/>
            <a:ext cx="9833600" cy="1318800"/>
          </a:xfrm>
          <a:prstGeom prst="rect">
            <a:avLst/>
          </a:prstGeom>
          <a:noFill/>
          <a:ln>
            <a:noFill/>
          </a:ln>
        </p:spPr>
        <p:txBody>
          <a:bodyPr spcFirstLastPara="1" wrap="square" lIns="121900" tIns="121900" rIns="121900" bIns="121900" anchor="ctr" anchorCtr="0">
            <a:noAutofit/>
          </a:bodyPr>
          <a:lstStyle/>
          <a:p>
            <a:pPr algn="ctr"/>
            <a:r>
              <a:rPr lang="en-GB" sz="5333" i="1" u="sng" dirty="0">
                <a:solidFill>
                  <a:schemeClr val="bg1"/>
                </a:solidFill>
                <a:latin typeface="Anton"/>
                <a:ea typeface="Anton"/>
                <a:cs typeface="Anton"/>
                <a:sym typeface="Anton"/>
              </a:rPr>
              <a:t>EJEMPLO PRÁCTICO II</a:t>
            </a:r>
            <a:endParaRPr sz="5333" i="1" u="sng" dirty="0">
              <a:solidFill>
                <a:schemeClr val="bg1"/>
              </a:solidFill>
              <a:latin typeface="Anton"/>
              <a:ea typeface="Anton"/>
              <a:cs typeface="Anton"/>
              <a:sym typeface="Anton"/>
            </a:endParaRPr>
          </a:p>
        </p:txBody>
      </p:sp>
      <p:sp>
        <p:nvSpPr>
          <p:cNvPr id="343" name="Google Shape;343;p67"/>
          <p:cNvSpPr txBox="1"/>
          <p:nvPr/>
        </p:nvSpPr>
        <p:spPr>
          <a:xfrm>
            <a:off x="775854" y="1740299"/>
            <a:ext cx="10376046" cy="1035525"/>
          </a:xfrm>
          <a:prstGeom prst="rect">
            <a:avLst/>
          </a:prstGeom>
          <a:noFill/>
          <a:ln>
            <a:noFill/>
          </a:ln>
        </p:spPr>
        <p:txBody>
          <a:bodyPr spcFirstLastPara="1" wrap="square" lIns="121900" tIns="121900" rIns="121900" bIns="121900" anchor="t" anchorCtr="0">
            <a:noAutofit/>
          </a:bodyPr>
          <a:lstStyle/>
          <a:p>
            <a:pPr>
              <a:lnSpc>
                <a:spcPct val="115000"/>
              </a:lnSpc>
            </a:pPr>
            <a:r>
              <a:rPr lang="en-GB" sz="2667" dirty="0" err="1">
                <a:solidFill>
                  <a:schemeClr val="dk1"/>
                </a:solidFill>
                <a:latin typeface="Helvetica Neue Light"/>
                <a:ea typeface="Helvetica Neue Light"/>
                <a:cs typeface="Helvetica Neue Light"/>
                <a:sym typeface="Helvetica Neue Light"/>
              </a:rPr>
              <a:t>Realizar</a:t>
            </a:r>
            <a:r>
              <a:rPr lang="en-GB" sz="2667" dirty="0">
                <a:solidFill>
                  <a:schemeClr val="dk1"/>
                </a:solidFill>
                <a:latin typeface="Helvetica Neue Light"/>
                <a:ea typeface="Helvetica Neue Light"/>
                <a:cs typeface="Helvetica Neue Light"/>
                <a:sym typeface="Helvetica Neue Light"/>
              </a:rPr>
              <a:t> un programa que </a:t>
            </a:r>
            <a:r>
              <a:rPr lang="en-GB" sz="2667" dirty="0" err="1">
                <a:solidFill>
                  <a:schemeClr val="dk1"/>
                </a:solidFill>
                <a:latin typeface="Helvetica Neue Light"/>
                <a:ea typeface="Helvetica Neue Light"/>
                <a:cs typeface="Helvetica Neue Light"/>
                <a:sym typeface="Helvetica Neue Light"/>
              </a:rPr>
              <a:t>solicite</a:t>
            </a:r>
            <a:r>
              <a:rPr lang="en-GB" sz="2667" dirty="0">
                <a:solidFill>
                  <a:schemeClr val="dk1"/>
                </a:solidFill>
                <a:latin typeface="Helvetica Neue Light"/>
                <a:ea typeface="Helvetica Neue Light"/>
                <a:cs typeface="Helvetica Neue Light"/>
                <a:sym typeface="Helvetica Neue Light"/>
              </a:rPr>
              <a:t> un </a:t>
            </a:r>
            <a:r>
              <a:rPr lang="en-GB" sz="2667" dirty="0" err="1">
                <a:solidFill>
                  <a:schemeClr val="dk1"/>
                </a:solidFill>
                <a:latin typeface="Helvetica Neue Light"/>
                <a:ea typeface="Helvetica Neue Light"/>
                <a:cs typeface="Helvetica Neue Light"/>
                <a:sym typeface="Helvetica Neue Light"/>
              </a:rPr>
              <a:t>número</a:t>
            </a:r>
            <a:r>
              <a:rPr lang="en-GB" sz="2667" dirty="0">
                <a:solidFill>
                  <a:schemeClr val="dk1"/>
                </a:solidFill>
                <a:latin typeface="Helvetica Neue Light"/>
                <a:ea typeface="Helvetica Neue Light"/>
                <a:cs typeface="Helvetica Neue Light"/>
                <a:sym typeface="Helvetica Neue Light"/>
              </a:rPr>
              <a:t> por teclado y </a:t>
            </a:r>
            <a:r>
              <a:rPr lang="en-GB" sz="2667" dirty="0" err="1">
                <a:solidFill>
                  <a:schemeClr val="dk1"/>
                </a:solidFill>
                <a:latin typeface="Helvetica Neue Light"/>
                <a:ea typeface="Helvetica Neue Light"/>
                <a:cs typeface="Helvetica Neue Light"/>
                <a:sym typeface="Helvetica Neue Light"/>
              </a:rPr>
              <a:t>generar</a:t>
            </a:r>
            <a:r>
              <a:rPr lang="en-GB" sz="2667" dirty="0">
                <a:solidFill>
                  <a:schemeClr val="dk1"/>
                </a:solidFill>
                <a:latin typeface="Helvetica Neue Light"/>
                <a:ea typeface="Helvetica Neue Light"/>
                <a:cs typeface="Helvetica Neue Light"/>
                <a:sym typeface="Helvetica Neue Light"/>
              </a:rPr>
              <a:t> su </a:t>
            </a:r>
            <a:r>
              <a:rPr lang="en-GB" sz="2667" dirty="0" err="1">
                <a:solidFill>
                  <a:schemeClr val="dk1"/>
                </a:solidFill>
                <a:latin typeface="Helvetica Neue Light"/>
                <a:ea typeface="Helvetica Neue Light"/>
                <a:cs typeface="Helvetica Neue Light"/>
                <a:sym typeface="Helvetica Neue Light"/>
              </a:rPr>
              <a:t>correspondiente</a:t>
            </a:r>
            <a:r>
              <a:rPr lang="en-GB" sz="2667" dirty="0">
                <a:solidFill>
                  <a:schemeClr val="dk1"/>
                </a:solidFill>
                <a:latin typeface="Helvetica Neue Light"/>
                <a:ea typeface="Helvetica Neue Light"/>
                <a:cs typeface="Helvetica Neue Light"/>
                <a:sym typeface="Helvetica Neue Light"/>
              </a:rPr>
              <a:t> table de </a:t>
            </a:r>
            <a:r>
              <a:rPr lang="en-GB" sz="2667" dirty="0" err="1">
                <a:solidFill>
                  <a:schemeClr val="dk1"/>
                </a:solidFill>
                <a:latin typeface="Helvetica Neue Light"/>
                <a:ea typeface="Helvetica Neue Light"/>
                <a:cs typeface="Helvetica Neue Light"/>
                <a:sym typeface="Helvetica Neue Light"/>
              </a:rPr>
              <a:t>multiplicación</a:t>
            </a:r>
            <a:r>
              <a:rPr lang="en-GB" sz="2667" dirty="0">
                <a:solidFill>
                  <a:schemeClr val="dk1"/>
                </a:solidFill>
                <a:latin typeface="Helvetica Neue Light"/>
                <a:ea typeface="Helvetica Neue Light"/>
                <a:cs typeface="Helvetica Neue Light"/>
                <a:sym typeface="Helvetica Neue Light"/>
              </a:rPr>
              <a:t>.</a:t>
            </a:r>
            <a:endParaRPr sz="2667" i="1" dirty="0">
              <a:solidFill>
                <a:schemeClr val="dk1"/>
              </a:solidFill>
              <a:latin typeface="Helvetica Neue Light"/>
              <a:ea typeface="Helvetica Neue Light"/>
              <a:cs typeface="Helvetica Neue Light"/>
              <a:sym typeface="Helvetica Neue Light"/>
            </a:endParaRPr>
          </a:p>
        </p:txBody>
      </p:sp>
      <p:pic>
        <p:nvPicPr>
          <p:cNvPr id="346" name="Google Shape;346;p67"/>
          <p:cNvPicPr preferRelativeResize="0"/>
          <p:nvPr/>
        </p:nvPicPr>
        <p:blipFill>
          <a:blip r:embed="rId3">
            <a:alphaModFix/>
          </a:blip>
          <a:stretch>
            <a:fillRect/>
          </a:stretch>
        </p:blipFill>
        <p:spPr>
          <a:xfrm>
            <a:off x="9099000" y="600359"/>
            <a:ext cx="2175467" cy="1087733"/>
          </a:xfrm>
          <a:prstGeom prst="rect">
            <a:avLst/>
          </a:prstGeom>
          <a:noFill/>
          <a:ln>
            <a:noFill/>
          </a:ln>
        </p:spPr>
      </p:pic>
      <p:pic>
        <p:nvPicPr>
          <p:cNvPr id="3" name="Picture 2">
            <a:extLst>
              <a:ext uri="{FF2B5EF4-FFF2-40B4-BE49-F238E27FC236}">
                <a16:creationId xmlns:a16="http://schemas.microsoft.com/office/drawing/2014/main" id="{EFF1EA05-EBBE-0313-1707-BB2E07D7B1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052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3" name="Google Shape;383;p72"/>
          <p:cNvSpPr txBox="1"/>
          <p:nvPr/>
        </p:nvSpPr>
        <p:spPr>
          <a:xfrm>
            <a:off x="1864000" y="2769600"/>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a:solidFill>
                  <a:srgbClr val="121212"/>
                </a:solidFill>
                <a:latin typeface="Anton"/>
                <a:ea typeface="Anton"/>
                <a:cs typeface="Anton"/>
                <a:sym typeface="Anton"/>
              </a:rPr>
              <a:t>¡VAMOS A PRACTICAR LO VISTO!</a:t>
            </a:r>
            <a:endParaRPr sz="4800" i="1">
              <a:solidFill>
                <a:srgbClr val="121212"/>
              </a:solidFill>
              <a:latin typeface="Anton"/>
              <a:ea typeface="Anton"/>
              <a:cs typeface="Anton"/>
              <a:sym typeface="Anton"/>
            </a:endParaRPr>
          </a:p>
        </p:txBody>
      </p:sp>
      <p:pic>
        <p:nvPicPr>
          <p:cNvPr id="3" name="Picture 2">
            <a:extLst>
              <a:ext uri="{FF2B5EF4-FFF2-40B4-BE49-F238E27FC236}">
                <a16:creationId xmlns:a16="http://schemas.microsoft.com/office/drawing/2014/main" id="{8BD25C1A-0007-42A5-2600-A08AA32425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05D04D7-452E-E727-8086-C77245832BFA}"/>
              </a:ext>
            </a:extLst>
          </p:cNvPr>
          <p:cNvSpPr>
            <a:spLocks noGrp="1"/>
          </p:cNvSpPr>
          <p:nvPr>
            <p:ph type="sldNum" idx="12"/>
          </p:nvPr>
        </p:nvSpPr>
        <p:spPr/>
        <p:txBody>
          <a:bodyPr/>
          <a:lstStyle/>
          <a:p>
            <a:fld id="{00000000-1234-1234-1234-123412341234}" type="slidenum">
              <a:rPr lang="en-GB" smtClean="0"/>
              <a:pPr/>
              <a:t>28</a:t>
            </a:fld>
            <a:endParaRPr lang="en-GB"/>
          </a:p>
        </p:txBody>
      </p:sp>
      <p:pic>
        <p:nvPicPr>
          <p:cNvPr id="6" name="Picture 2">
            <a:extLst>
              <a:ext uri="{FF2B5EF4-FFF2-40B4-BE49-F238E27FC236}">
                <a16:creationId xmlns:a16="http://schemas.microsoft.com/office/drawing/2014/main" id="{98A9DC6D-FE47-44D5-651C-5B7B29CF66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425;p78">
            <a:extLst>
              <a:ext uri="{FF2B5EF4-FFF2-40B4-BE49-F238E27FC236}">
                <a16:creationId xmlns:a16="http://schemas.microsoft.com/office/drawing/2014/main" id="{99547822-6E43-40B7-F3C3-3DEA2CA946D9}"/>
              </a:ext>
            </a:extLst>
          </p:cNvPr>
          <p:cNvSpPr txBox="1"/>
          <p:nvPr/>
        </p:nvSpPr>
        <p:spPr>
          <a:xfrm>
            <a:off x="2063327" y="600359"/>
            <a:ext cx="7622000" cy="1098139"/>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u="sng" dirty="0">
                <a:solidFill>
                  <a:schemeClr val="bg1"/>
                </a:solidFill>
                <a:latin typeface="Anton"/>
                <a:ea typeface="Anton"/>
                <a:cs typeface="Anton"/>
                <a:sym typeface="Anton"/>
              </a:rPr>
              <a:t>EJERCICIO 1</a:t>
            </a:r>
            <a:endParaRPr sz="4800" i="1" u="sng" dirty="0">
              <a:solidFill>
                <a:schemeClr val="bg1"/>
              </a:solidFill>
              <a:latin typeface="Anton"/>
              <a:ea typeface="Anton"/>
              <a:cs typeface="Anton"/>
              <a:sym typeface="Anton"/>
            </a:endParaRPr>
          </a:p>
        </p:txBody>
      </p:sp>
      <p:sp>
        <p:nvSpPr>
          <p:cNvPr id="2" name="TextBox 1">
            <a:extLst>
              <a:ext uri="{FF2B5EF4-FFF2-40B4-BE49-F238E27FC236}">
                <a16:creationId xmlns:a16="http://schemas.microsoft.com/office/drawing/2014/main" id="{42FE8B66-01AC-5E46-1C19-96E5C4BA5578}"/>
              </a:ext>
            </a:extLst>
          </p:cNvPr>
          <p:cNvSpPr txBox="1"/>
          <p:nvPr/>
        </p:nvSpPr>
        <p:spPr>
          <a:xfrm>
            <a:off x="1865023" y="1905917"/>
            <a:ext cx="8237444" cy="2144498"/>
          </a:xfrm>
          <a:prstGeom prst="rect">
            <a:avLst/>
          </a:prstGeom>
          <a:noFill/>
        </p:spPr>
        <p:txBody>
          <a:bodyPr wrap="square" rtlCol="0">
            <a:spAutoFit/>
          </a:bodyPr>
          <a:lstStyle/>
          <a:p>
            <a:r>
              <a:rPr lang="es-ES" sz="2667" b="1" dirty="0">
                <a:solidFill>
                  <a:schemeClr val="dk1"/>
                </a:solidFill>
                <a:latin typeface="Helvetica Neue Light"/>
              </a:rPr>
              <a:t>Escribe un programa que solicite al usuario un número entero positivo y luego muestre todos los números pares desde 1 hasta ese número utilizando un bucle </a:t>
            </a:r>
          </a:p>
          <a:p>
            <a:endParaRPr lang="es-ES" sz="2667" b="1" dirty="0">
              <a:solidFill>
                <a:schemeClr val="dk1"/>
              </a:solidFill>
              <a:latin typeface="Helvetica Neue Light"/>
            </a:endParaRPr>
          </a:p>
          <a:p>
            <a:r>
              <a:rPr lang="es-ES" sz="2667" b="1" dirty="0">
                <a:solidFill>
                  <a:schemeClr val="dk1"/>
                </a:solidFill>
                <a:latin typeface="Helvetica Neue Light"/>
              </a:rPr>
              <a:t>Utilizar: Mientras</a:t>
            </a:r>
            <a:r>
              <a:rPr lang="es-ES" b="1" i="0" dirty="0">
                <a:solidFill>
                  <a:srgbClr val="D1D5DB"/>
                </a:solidFill>
                <a:effectLst/>
                <a:latin typeface="Söhne"/>
              </a:rPr>
              <a:t>“.</a:t>
            </a:r>
            <a:endParaRPr lang="es-AR" b="1" dirty="0"/>
          </a:p>
        </p:txBody>
      </p:sp>
    </p:spTree>
    <p:extLst>
      <p:ext uri="{BB962C8B-B14F-4D97-AF65-F5344CB8AC3E}">
        <p14:creationId xmlns:p14="http://schemas.microsoft.com/office/powerpoint/2010/main" val="117100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223"/>
        <p:cNvGrpSpPr/>
        <p:nvPr/>
      </p:nvGrpSpPr>
      <p:grpSpPr>
        <a:xfrm>
          <a:off x="0" y="0"/>
          <a:ext cx="0" cy="0"/>
          <a:chOff x="0" y="0"/>
          <a:chExt cx="0" cy="0"/>
        </a:xfrm>
      </p:grpSpPr>
      <p:sp>
        <p:nvSpPr>
          <p:cNvPr id="224" name="Google Shape;224;p56"/>
          <p:cNvSpPr txBox="1"/>
          <p:nvPr/>
        </p:nvSpPr>
        <p:spPr>
          <a:xfrm>
            <a:off x="1864000" y="2769600"/>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4800" i="1" dirty="0">
                <a:solidFill>
                  <a:srgbClr val="121212"/>
                </a:solidFill>
                <a:latin typeface="Anton"/>
                <a:ea typeface="Anton"/>
                <a:cs typeface="Anton"/>
                <a:sym typeface="Anton"/>
              </a:rPr>
              <a:t>MAPA DE CONCEPTOS</a:t>
            </a:r>
            <a:endParaRPr sz="4800" i="1" dirty="0">
              <a:solidFill>
                <a:srgbClr val="121212"/>
              </a:solidFill>
              <a:latin typeface="Anton"/>
              <a:ea typeface="Anton"/>
              <a:cs typeface="Anton"/>
              <a:sym typeface="Anton"/>
            </a:endParaRPr>
          </a:p>
        </p:txBody>
      </p:sp>
      <p:pic>
        <p:nvPicPr>
          <p:cNvPr id="2" name="Picture 2">
            <a:extLst>
              <a:ext uri="{FF2B5EF4-FFF2-40B4-BE49-F238E27FC236}">
                <a16:creationId xmlns:a16="http://schemas.microsoft.com/office/drawing/2014/main" id="{D656BAEC-6A01-43BD-A856-7F97560F75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CA7798-881A-4C7A-A298-DB84264EF1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107" y="126393"/>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265;p50">
            <a:extLst>
              <a:ext uri="{FF2B5EF4-FFF2-40B4-BE49-F238E27FC236}">
                <a16:creationId xmlns:a16="http://schemas.microsoft.com/office/drawing/2014/main" id="{94D5C0C6-87FE-4EDE-BB4D-788C67DD090C}"/>
              </a:ext>
            </a:extLst>
          </p:cNvPr>
          <p:cNvSpPr txBox="1"/>
          <p:nvPr/>
        </p:nvSpPr>
        <p:spPr>
          <a:xfrm>
            <a:off x="2401177" y="6096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u="sng" dirty="0">
                <a:solidFill>
                  <a:srgbClr val="121212"/>
                </a:solidFill>
                <a:latin typeface="Anton"/>
                <a:ea typeface="Anton"/>
                <a:cs typeface="Anton"/>
                <a:sym typeface="Anton"/>
              </a:rPr>
              <a:t>MAPA DE CONCEPTOS</a:t>
            </a:r>
            <a:endParaRPr sz="3600" b="0" i="1" u="sng" strike="noStrike" cap="none" dirty="0">
              <a:solidFill>
                <a:srgbClr val="121212"/>
              </a:solidFill>
              <a:latin typeface="Anton"/>
              <a:ea typeface="Anton"/>
              <a:cs typeface="Anton"/>
              <a:sym typeface="Anton"/>
            </a:endParaRPr>
          </a:p>
        </p:txBody>
      </p:sp>
      <p:sp>
        <p:nvSpPr>
          <p:cNvPr id="6" name="Google Shape;230;p57">
            <a:extLst>
              <a:ext uri="{FF2B5EF4-FFF2-40B4-BE49-F238E27FC236}">
                <a16:creationId xmlns:a16="http://schemas.microsoft.com/office/drawing/2014/main" id="{CC02B383-A6EE-4025-BEE7-96593E6D0181}"/>
              </a:ext>
            </a:extLst>
          </p:cNvPr>
          <p:cNvSpPr/>
          <p:nvPr/>
        </p:nvSpPr>
        <p:spPr>
          <a:xfrm>
            <a:off x="1728748" y="2165519"/>
            <a:ext cx="1503000" cy="6666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latin typeface="Helvetica Neue"/>
                <a:ea typeface="Helvetica Neue"/>
                <a:cs typeface="Helvetica Neue"/>
                <a:sym typeface="Helvetica Neue"/>
              </a:rPr>
              <a:t>Ciclos</a:t>
            </a:r>
            <a:endParaRPr sz="1100">
              <a:solidFill>
                <a:srgbClr val="FFFFFF"/>
              </a:solidFill>
              <a:latin typeface="Helvetica Neue"/>
              <a:ea typeface="Helvetica Neue"/>
              <a:cs typeface="Helvetica Neue"/>
              <a:sym typeface="Helvetica Neue"/>
            </a:endParaRPr>
          </a:p>
        </p:txBody>
      </p:sp>
      <p:sp>
        <p:nvSpPr>
          <p:cNvPr id="8" name="Google Shape;231;p57">
            <a:extLst>
              <a:ext uri="{FF2B5EF4-FFF2-40B4-BE49-F238E27FC236}">
                <a16:creationId xmlns:a16="http://schemas.microsoft.com/office/drawing/2014/main" id="{1F0167FA-7B0C-46FA-969D-3B9CEB51E48C}"/>
              </a:ext>
            </a:extLst>
          </p:cNvPr>
          <p:cNvSpPr/>
          <p:nvPr/>
        </p:nvSpPr>
        <p:spPr>
          <a:xfrm>
            <a:off x="4226873" y="2346488"/>
            <a:ext cx="1774500" cy="310800"/>
          </a:xfrm>
          <a:prstGeom prst="rect">
            <a:avLst/>
          </a:prstGeom>
          <a:solidFill>
            <a:srgbClr val="3CEFA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100" dirty="0" err="1">
                <a:solidFill>
                  <a:srgbClr val="222222"/>
                </a:solidFill>
                <a:latin typeface="Helvetica Neue"/>
                <a:ea typeface="Helvetica Neue"/>
                <a:cs typeface="Helvetica Neue"/>
                <a:sym typeface="Helvetica Neue"/>
              </a:rPr>
              <a:t>Bucles</a:t>
            </a:r>
            <a:r>
              <a:rPr lang="en-GB" sz="1100" dirty="0">
                <a:solidFill>
                  <a:srgbClr val="222222"/>
                </a:solidFill>
                <a:latin typeface="Helvetica Neue"/>
                <a:ea typeface="Helvetica Neue"/>
                <a:cs typeface="Helvetica Neue"/>
                <a:sym typeface="Helvetica Neue"/>
              </a:rPr>
              <a:t> en PSEINT</a:t>
            </a:r>
            <a:endParaRPr sz="1100" dirty="0">
              <a:solidFill>
                <a:srgbClr val="222222"/>
              </a:solidFill>
              <a:latin typeface="Helvetica Neue"/>
              <a:ea typeface="Helvetica Neue"/>
              <a:cs typeface="Helvetica Neue"/>
              <a:sym typeface="Helvetica Neue"/>
            </a:endParaRPr>
          </a:p>
        </p:txBody>
      </p:sp>
      <p:cxnSp>
        <p:nvCxnSpPr>
          <p:cNvPr id="9" name="Google Shape;232;p57">
            <a:extLst>
              <a:ext uri="{FF2B5EF4-FFF2-40B4-BE49-F238E27FC236}">
                <a16:creationId xmlns:a16="http://schemas.microsoft.com/office/drawing/2014/main" id="{9753FF58-F313-490E-9D90-AF19D1F45D39}"/>
              </a:ext>
            </a:extLst>
          </p:cNvPr>
          <p:cNvCxnSpPr>
            <a:cxnSpLocks/>
            <a:stCxn id="6" idx="3"/>
          </p:cNvCxnSpPr>
          <p:nvPr/>
        </p:nvCxnSpPr>
        <p:spPr>
          <a:xfrm>
            <a:off x="3231748" y="2498819"/>
            <a:ext cx="995100" cy="0"/>
          </a:xfrm>
          <a:prstGeom prst="straightConnector1">
            <a:avLst/>
          </a:prstGeom>
          <a:noFill/>
          <a:ln w="9525" cap="flat" cmpd="sng">
            <a:solidFill>
              <a:srgbClr val="CCCCCC"/>
            </a:solidFill>
            <a:prstDash val="solid"/>
            <a:round/>
            <a:headEnd type="oval" w="med" len="med"/>
            <a:tailEnd type="oval" w="med" len="med"/>
          </a:ln>
        </p:spPr>
      </p:cxnSp>
      <p:sp>
        <p:nvSpPr>
          <p:cNvPr id="10" name="Google Shape;233;p57">
            <a:extLst>
              <a:ext uri="{FF2B5EF4-FFF2-40B4-BE49-F238E27FC236}">
                <a16:creationId xmlns:a16="http://schemas.microsoft.com/office/drawing/2014/main" id="{921F3461-DBD3-48F0-83C9-C7609B77FD58}"/>
              </a:ext>
            </a:extLst>
          </p:cNvPr>
          <p:cNvSpPr/>
          <p:nvPr/>
        </p:nvSpPr>
        <p:spPr>
          <a:xfrm>
            <a:off x="6042077" y="3100827"/>
            <a:ext cx="995100" cy="271200"/>
          </a:xfrm>
          <a:prstGeom prst="rect">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dirty="0">
                <a:solidFill>
                  <a:srgbClr val="222222"/>
                </a:solidFill>
                <a:latin typeface="Helvetica Neue"/>
                <a:ea typeface="Helvetica Neue"/>
                <a:cs typeface="Helvetica Neue"/>
                <a:sym typeface="Helvetica Neue"/>
              </a:rPr>
              <a:t>Para</a:t>
            </a:r>
            <a:endParaRPr sz="1100" dirty="0">
              <a:solidFill>
                <a:srgbClr val="222222"/>
              </a:solidFill>
              <a:latin typeface="Helvetica Neue"/>
              <a:ea typeface="Helvetica Neue"/>
              <a:cs typeface="Helvetica Neue"/>
              <a:sym typeface="Helvetica Neue"/>
            </a:endParaRPr>
          </a:p>
        </p:txBody>
      </p:sp>
      <p:sp>
        <p:nvSpPr>
          <p:cNvPr id="12" name="Google Shape;234;p57">
            <a:extLst>
              <a:ext uri="{FF2B5EF4-FFF2-40B4-BE49-F238E27FC236}">
                <a16:creationId xmlns:a16="http://schemas.microsoft.com/office/drawing/2014/main" id="{02D5C033-D856-429B-9A39-1EAECF464BCA}"/>
              </a:ext>
            </a:extLst>
          </p:cNvPr>
          <p:cNvSpPr/>
          <p:nvPr/>
        </p:nvSpPr>
        <p:spPr>
          <a:xfrm>
            <a:off x="6042077" y="3476808"/>
            <a:ext cx="995100" cy="271200"/>
          </a:xfrm>
          <a:prstGeom prst="rect">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dirty="0" err="1">
                <a:solidFill>
                  <a:srgbClr val="222222"/>
                </a:solidFill>
                <a:latin typeface="Helvetica Neue"/>
                <a:ea typeface="Helvetica Neue"/>
                <a:cs typeface="Helvetica Neue"/>
                <a:sym typeface="Helvetica Neue"/>
              </a:rPr>
              <a:t>Mientras</a:t>
            </a:r>
            <a:endParaRPr sz="1100" dirty="0">
              <a:solidFill>
                <a:srgbClr val="222222"/>
              </a:solidFill>
              <a:latin typeface="Helvetica Neue"/>
              <a:ea typeface="Helvetica Neue"/>
              <a:cs typeface="Helvetica Neue"/>
              <a:sym typeface="Helvetica Neue"/>
            </a:endParaRPr>
          </a:p>
        </p:txBody>
      </p:sp>
      <p:sp>
        <p:nvSpPr>
          <p:cNvPr id="14" name="Google Shape;235;p57">
            <a:extLst>
              <a:ext uri="{FF2B5EF4-FFF2-40B4-BE49-F238E27FC236}">
                <a16:creationId xmlns:a16="http://schemas.microsoft.com/office/drawing/2014/main" id="{492B50E3-2ED5-4048-B8F2-5F234FE13891}"/>
              </a:ext>
            </a:extLst>
          </p:cNvPr>
          <p:cNvSpPr/>
          <p:nvPr/>
        </p:nvSpPr>
        <p:spPr>
          <a:xfrm>
            <a:off x="6042077" y="3831315"/>
            <a:ext cx="995100" cy="271200"/>
          </a:xfrm>
          <a:prstGeom prst="rect">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100" dirty="0" err="1">
                <a:solidFill>
                  <a:srgbClr val="222222"/>
                </a:solidFill>
                <a:latin typeface="Helvetica Neue"/>
                <a:ea typeface="Helvetica Neue"/>
                <a:cs typeface="Helvetica Neue"/>
                <a:sym typeface="Helvetica Neue"/>
              </a:rPr>
              <a:t>Repetir</a:t>
            </a:r>
            <a:endParaRPr sz="1100" dirty="0">
              <a:solidFill>
                <a:srgbClr val="222222"/>
              </a:solidFill>
              <a:latin typeface="Helvetica Neue"/>
              <a:ea typeface="Helvetica Neue"/>
              <a:cs typeface="Helvetica Neue"/>
              <a:sym typeface="Helvetica Neue"/>
            </a:endParaRPr>
          </a:p>
        </p:txBody>
      </p:sp>
      <p:cxnSp>
        <p:nvCxnSpPr>
          <p:cNvPr id="16" name="Google Shape;236;p57">
            <a:extLst>
              <a:ext uri="{FF2B5EF4-FFF2-40B4-BE49-F238E27FC236}">
                <a16:creationId xmlns:a16="http://schemas.microsoft.com/office/drawing/2014/main" id="{F749BCA5-198E-4845-963F-42F04BB2B8DD}"/>
              </a:ext>
            </a:extLst>
          </p:cNvPr>
          <p:cNvCxnSpPr>
            <a:cxnSpLocks/>
            <a:stCxn id="8" idx="2"/>
            <a:endCxn id="10" idx="1"/>
          </p:cNvCxnSpPr>
          <p:nvPr/>
        </p:nvCxnSpPr>
        <p:spPr>
          <a:xfrm rot="16200000" flipH="1">
            <a:off x="5288531" y="2482880"/>
            <a:ext cx="579139" cy="927954"/>
          </a:xfrm>
          <a:prstGeom prst="bentConnector2">
            <a:avLst/>
          </a:prstGeom>
          <a:noFill/>
          <a:ln w="9525" cap="flat" cmpd="sng">
            <a:solidFill>
              <a:srgbClr val="CCCCCC"/>
            </a:solidFill>
            <a:prstDash val="solid"/>
            <a:round/>
            <a:headEnd type="none" w="med" len="med"/>
            <a:tailEnd type="oval" w="med" len="med"/>
          </a:ln>
        </p:spPr>
      </p:cxnSp>
      <p:cxnSp>
        <p:nvCxnSpPr>
          <p:cNvPr id="18" name="Google Shape;237;p57">
            <a:extLst>
              <a:ext uri="{FF2B5EF4-FFF2-40B4-BE49-F238E27FC236}">
                <a16:creationId xmlns:a16="http://schemas.microsoft.com/office/drawing/2014/main" id="{5E1DDAE9-A325-4469-9CFB-6E5846825D1F}"/>
              </a:ext>
            </a:extLst>
          </p:cNvPr>
          <p:cNvCxnSpPr>
            <a:cxnSpLocks/>
            <a:stCxn id="8" idx="2"/>
            <a:endCxn id="14" idx="1"/>
          </p:cNvCxnSpPr>
          <p:nvPr/>
        </p:nvCxnSpPr>
        <p:spPr>
          <a:xfrm rot="16200000" flipH="1">
            <a:off x="4923287" y="2848124"/>
            <a:ext cx="1309627" cy="927954"/>
          </a:xfrm>
          <a:prstGeom prst="bentConnector2">
            <a:avLst/>
          </a:prstGeom>
          <a:noFill/>
          <a:ln w="9525" cap="flat" cmpd="sng">
            <a:solidFill>
              <a:srgbClr val="CCCCCC"/>
            </a:solidFill>
            <a:prstDash val="solid"/>
            <a:round/>
            <a:headEnd type="none" w="med" len="med"/>
            <a:tailEnd type="oval" w="med" len="med"/>
          </a:ln>
        </p:spPr>
      </p:cxnSp>
      <p:cxnSp>
        <p:nvCxnSpPr>
          <p:cNvPr id="20" name="Google Shape;238;p57">
            <a:extLst>
              <a:ext uri="{FF2B5EF4-FFF2-40B4-BE49-F238E27FC236}">
                <a16:creationId xmlns:a16="http://schemas.microsoft.com/office/drawing/2014/main" id="{07263033-967E-4329-B6DA-B9D52FE3F103}"/>
              </a:ext>
            </a:extLst>
          </p:cNvPr>
          <p:cNvCxnSpPr>
            <a:cxnSpLocks/>
            <a:stCxn id="8" idx="2"/>
            <a:endCxn id="12" idx="1"/>
          </p:cNvCxnSpPr>
          <p:nvPr/>
        </p:nvCxnSpPr>
        <p:spPr>
          <a:xfrm rot="16200000" flipH="1">
            <a:off x="5100540" y="2670871"/>
            <a:ext cx="955120" cy="927954"/>
          </a:xfrm>
          <a:prstGeom prst="bentConnector2">
            <a:avLst/>
          </a:prstGeom>
          <a:noFill/>
          <a:ln w="9525" cap="flat" cmpd="sng">
            <a:solidFill>
              <a:srgbClr val="CCCCCC"/>
            </a:solidFill>
            <a:prstDash val="solid"/>
            <a:round/>
            <a:headEnd type="none" w="med" len="med"/>
            <a:tailEnd type="oval" w="med" len="med"/>
          </a:ln>
        </p:spPr>
      </p:cxnSp>
    </p:spTree>
    <p:extLst>
      <p:ext uri="{BB962C8B-B14F-4D97-AF65-F5344CB8AC3E}">
        <p14:creationId xmlns:p14="http://schemas.microsoft.com/office/powerpoint/2010/main" val="233519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Google Shape;279;p59"/>
          <p:cNvSpPr txBox="1"/>
          <p:nvPr/>
        </p:nvSpPr>
        <p:spPr>
          <a:xfrm>
            <a:off x="644667" y="1650367"/>
            <a:ext cx="5720800" cy="4800000"/>
          </a:xfrm>
          <a:prstGeom prst="rect">
            <a:avLst/>
          </a:prstGeom>
          <a:noFill/>
          <a:ln>
            <a:noFill/>
          </a:ln>
        </p:spPr>
        <p:txBody>
          <a:bodyPr spcFirstLastPara="1" wrap="square" lIns="121900" tIns="121900" rIns="121900" bIns="121900" anchor="t" anchorCtr="0">
            <a:noAutofit/>
          </a:bodyPr>
          <a:lstStyle/>
          <a:p>
            <a:pPr>
              <a:lnSpc>
                <a:spcPct val="115000"/>
              </a:lnSpc>
            </a:pPr>
            <a:endParaRPr sz="1667" dirty="0">
              <a:solidFill>
                <a:schemeClr val="dk1"/>
              </a:solidFill>
              <a:latin typeface="Helvetica Neue Light"/>
              <a:ea typeface="Helvetica Neue Light"/>
              <a:cs typeface="Helvetica Neue Light"/>
              <a:sym typeface="Helvetica Neue Light"/>
            </a:endParaRPr>
          </a:p>
          <a:p>
            <a:pPr>
              <a:lnSpc>
                <a:spcPct val="115000"/>
              </a:lnSpc>
            </a:pPr>
            <a:endParaRPr sz="1667" dirty="0">
              <a:solidFill>
                <a:schemeClr val="dk1"/>
              </a:solidFill>
              <a:latin typeface="Helvetica Neue Light"/>
              <a:ea typeface="Helvetica Neue Light"/>
              <a:cs typeface="Helvetica Neue Light"/>
              <a:sym typeface="Helvetica Neue Light"/>
            </a:endParaRPr>
          </a:p>
          <a:p>
            <a:pPr>
              <a:lnSpc>
                <a:spcPct val="115000"/>
              </a:lnSpc>
            </a:pPr>
            <a:r>
              <a:rPr lang="en-GB" sz="1667" b="1" dirty="0" err="1">
                <a:solidFill>
                  <a:schemeClr val="dk1"/>
                </a:solidFill>
                <a:latin typeface="Helvetica Neue"/>
                <a:ea typeface="Helvetica Neue"/>
                <a:cs typeface="Helvetica Neue"/>
                <a:sym typeface="Helvetica Neue"/>
              </a:rPr>
              <a:t>Condicionales</a:t>
            </a:r>
            <a:r>
              <a:rPr lang="en-GB" sz="1667" b="1" dirty="0">
                <a:solidFill>
                  <a:schemeClr val="dk1"/>
                </a:solidFill>
                <a:latin typeface="Helvetica Neue"/>
                <a:ea typeface="Helvetica Neue"/>
                <a:cs typeface="Helvetica Neue"/>
                <a:sym typeface="Helvetica Neue"/>
              </a:rPr>
              <a:t>:</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cuando</a:t>
            </a:r>
            <a:r>
              <a:rPr lang="en-GB" sz="1667" dirty="0">
                <a:solidFill>
                  <a:schemeClr val="dk1"/>
                </a:solidFill>
                <a:latin typeface="Helvetica Neue Light"/>
                <a:ea typeface="Helvetica Neue Light"/>
                <a:cs typeface="Helvetica Neue Light"/>
                <a:sym typeface="Helvetica Neue Light"/>
              </a:rPr>
              <a:t> en </a:t>
            </a:r>
            <a:r>
              <a:rPr lang="en-GB" sz="1667" dirty="0" err="1">
                <a:solidFill>
                  <a:schemeClr val="dk1"/>
                </a:solidFill>
                <a:latin typeface="Helvetica Neue Light"/>
                <a:ea typeface="Helvetica Neue Light"/>
                <a:cs typeface="Helvetica Neue Light"/>
                <a:sym typeface="Helvetica Neue Light"/>
              </a:rPr>
              <a:t>programación</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hablamos</a:t>
            </a:r>
            <a:r>
              <a:rPr lang="en-GB" sz="1667" dirty="0">
                <a:solidFill>
                  <a:schemeClr val="dk1"/>
                </a:solidFill>
                <a:latin typeface="Helvetica Neue Light"/>
                <a:ea typeface="Helvetica Neue Light"/>
                <a:cs typeface="Helvetica Neue Light"/>
                <a:sym typeface="Helvetica Neue Light"/>
              </a:rPr>
              <a:t> de </a:t>
            </a:r>
            <a:r>
              <a:rPr lang="en-GB" sz="1667" dirty="0" err="1">
                <a:solidFill>
                  <a:schemeClr val="dk1"/>
                </a:solidFill>
                <a:latin typeface="Helvetica Neue Light"/>
                <a:ea typeface="Helvetica Neue Light"/>
                <a:cs typeface="Helvetica Neue Light"/>
                <a:sym typeface="Helvetica Neue Light"/>
              </a:rPr>
              <a:t>condicionales</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hablamos</a:t>
            </a:r>
            <a:r>
              <a:rPr lang="en-GB" sz="1667" dirty="0">
                <a:solidFill>
                  <a:schemeClr val="dk1"/>
                </a:solidFill>
                <a:latin typeface="Helvetica Neue Light"/>
                <a:ea typeface="Helvetica Neue Light"/>
                <a:cs typeface="Helvetica Neue Light"/>
                <a:sym typeface="Helvetica Neue Light"/>
              </a:rPr>
              <a:t> de una </a:t>
            </a:r>
            <a:r>
              <a:rPr lang="en-GB" sz="1667" dirty="0" err="1">
                <a:solidFill>
                  <a:schemeClr val="dk1"/>
                </a:solidFill>
                <a:latin typeface="Helvetica Neue Light"/>
                <a:ea typeface="Helvetica Neue Light"/>
                <a:cs typeface="Helvetica Neue Light"/>
                <a:sym typeface="Helvetica Neue Light"/>
              </a:rPr>
              <a:t>estructura</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sintáctica</a:t>
            </a:r>
            <a:r>
              <a:rPr lang="en-GB" sz="1667" dirty="0">
                <a:solidFill>
                  <a:schemeClr val="dk1"/>
                </a:solidFill>
                <a:latin typeface="Helvetica Neue Light"/>
                <a:ea typeface="Helvetica Neue Light"/>
                <a:cs typeface="Helvetica Neue Light"/>
                <a:sym typeface="Helvetica Neue Light"/>
              </a:rPr>
              <a:t> que </a:t>
            </a:r>
            <a:r>
              <a:rPr lang="en-GB" sz="1667" dirty="0" err="1">
                <a:solidFill>
                  <a:schemeClr val="dk1"/>
                </a:solidFill>
                <a:latin typeface="Helvetica Neue Light"/>
                <a:ea typeface="Helvetica Neue Light"/>
                <a:cs typeface="Helvetica Neue Light"/>
                <a:sym typeface="Helvetica Neue Light"/>
              </a:rPr>
              <a:t>sirve</a:t>
            </a:r>
            <a:r>
              <a:rPr lang="en-GB" sz="1667" dirty="0">
                <a:solidFill>
                  <a:schemeClr val="dk1"/>
                </a:solidFill>
                <a:latin typeface="Helvetica Neue Light"/>
                <a:ea typeface="Helvetica Neue Light"/>
                <a:cs typeface="Helvetica Neue Light"/>
                <a:sym typeface="Helvetica Neue Light"/>
              </a:rPr>
              <a:t> para </a:t>
            </a:r>
            <a:r>
              <a:rPr lang="en-GB" sz="1667" dirty="0" err="1">
                <a:solidFill>
                  <a:schemeClr val="dk1"/>
                </a:solidFill>
                <a:latin typeface="Helvetica Neue Light"/>
                <a:ea typeface="Helvetica Neue Light"/>
                <a:cs typeface="Helvetica Neue Light"/>
                <a:sym typeface="Helvetica Neue Light"/>
              </a:rPr>
              <a:t>tomar</a:t>
            </a:r>
            <a:r>
              <a:rPr lang="en-GB" sz="1667" dirty="0">
                <a:solidFill>
                  <a:schemeClr val="dk1"/>
                </a:solidFill>
                <a:latin typeface="Helvetica Neue Light"/>
                <a:ea typeface="Helvetica Neue Light"/>
                <a:cs typeface="Helvetica Neue Light"/>
                <a:sym typeface="Helvetica Neue Light"/>
              </a:rPr>
              <a:t> una </a:t>
            </a:r>
            <a:r>
              <a:rPr lang="en-GB" sz="1667" dirty="0" err="1">
                <a:solidFill>
                  <a:schemeClr val="dk1"/>
                </a:solidFill>
                <a:latin typeface="Helvetica Neue Light"/>
                <a:ea typeface="Helvetica Neue Light"/>
                <a:cs typeface="Helvetica Neue Light"/>
                <a:sym typeface="Helvetica Neue Light"/>
              </a:rPr>
              <a:t>decisión</a:t>
            </a:r>
            <a:r>
              <a:rPr lang="en-GB" sz="1667" dirty="0">
                <a:solidFill>
                  <a:schemeClr val="dk1"/>
                </a:solidFill>
                <a:latin typeface="Helvetica Neue Light"/>
                <a:ea typeface="Helvetica Neue Light"/>
                <a:cs typeface="Helvetica Neue Light"/>
                <a:sym typeface="Helvetica Neue Light"/>
              </a:rPr>
              <a:t> a </a:t>
            </a:r>
            <a:r>
              <a:rPr lang="en-GB" sz="1667" dirty="0" err="1">
                <a:solidFill>
                  <a:schemeClr val="dk1"/>
                </a:solidFill>
                <a:latin typeface="Helvetica Neue Light"/>
                <a:ea typeface="Helvetica Neue Light"/>
                <a:cs typeface="Helvetica Neue Light"/>
                <a:sym typeface="Helvetica Neue Light"/>
              </a:rPr>
              <a:t>partir</a:t>
            </a:r>
            <a:r>
              <a:rPr lang="en-GB" sz="1667" dirty="0">
                <a:solidFill>
                  <a:schemeClr val="dk1"/>
                </a:solidFill>
                <a:latin typeface="Helvetica Neue Light"/>
                <a:ea typeface="Helvetica Neue Light"/>
                <a:cs typeface="Helvetica Neue Light"/>
                <a:sym typeface="Helvetica Neue Light"/>
              </a:rPr>
              <a:t> de una </a:t>
            </a:r>
            <a:r>
              <a:rPr lang="en-GB" sz="1667" dirty="0" err="1">
                <a:solidFill>
                  <a:schemeClr val="dk1"/>
                </a:solidFill>
                <a:latin typeface="Helvetica Neue Light"/>
                <a:ea typeface="Helvetica Neue Light"/>
                <a:cs typeface="Helvetica Neue Light"/>
                <a:sym typeface="Helvetica Neue Light"/>
              </a:rPr>
              <a:t>condición</a:t>
            </a:r>
            <a:r>
              <a:rPr lang="en-GB" sz="1667" dirty="0">
                <a:solidFill>
                  <a:schemeClr val="dk1"/>
                </a:solidFill>
                <a:latin typeface="Helvetica Neue Light"/>
                <a:ea typeface="Helvetica Neue Light"/>
                <a:cs typeface="Helvetica Neue Light"/>
                <a:sym typeface="Helvetica Neue Light"/>
              </a:rPr>
              <a:t>.</a:t>
            </a:r>
            <a:endParaRPr sz="1667" dirty="0">
              <a:solidFill>
                <a:schemeClr val="dk1"/>
              </a:solidFill>
              <a:latin typeface="Helvetica Neue Light"/>
              <a:ea typeface="Helvetica Neue Light"/>
              <a:cs typeface="Helvetica Neue Light"/>
              <a:sym typeface="Helvetica Neue Light"/>
            </a:endParaRPr>
          </a:p>
          <a:p>
            <a:pPr>
              <a:lnSpc>
                <a:spcPct val="115000"/>
              </a:lnSpc>
            </a:pPr>
            <a:endParaRPr sz="1667" dirty="0">
              <a:solidFill>
                <a:schemeClr val="dk1"/>
              </a:solidFill>
              <a:latin typeface="Helvetica Neue Light"/>
              <a:ea typeface="Helvetica Neue Light"/>
              <a:cs typeface="Helvetica Neue Light"/>
              <a:sym typeface="Helvetica Neue Light"/>
            </a:endParaRPr>
          </a:p>
        </p:txBody>
      </p:sp>
      <p:sp>
        <p:nvSpPr>
          <p:cNvPr id="280" name="Google Shape;280;p59"/>
          <p:cNvSpPr txBox="1"/>
          <p:nvPr/>
        </p:nvSpPr>
        <p:spPr>
          <a:xfrm>
            <a:off x="261967" y="534767"/>
            <a:ext cx="11230800" cy="1318800"/>
          </a:xfrm>
          <a:prstGeom prst="rect">
            <a:avLst/>
          </a:prstGeom>
          <a:noFill/>
          <a:ln>
            <a:noFill/>
          </a:ln>
        </p:spPr>
        <p:txBody>
          <a:bodyPr spcFirstLastPara="1" wrap="square" lIns="121900" tIns="121900" rIns="121900" bIns="121900" anchor="t" anchorCtr="0">
            <a:noAutofit/>
          </a:bodyPr>
          <a:lstStyle/>
          <a:p>
            <a:pPr>
              <a:buClr>
                <a:srgbClr val="000000"/>
              </a:buClr>
              <a:buSzPts val="4500"/>
            </a:pPr>
            <a:r>
              <a:rPr lang="en-GB" sz="6000" i="1" dirty="0">
                <a:solidFill>
                  <a:schemeClr val="bg1"/>
                </a:solidFill>
                <a:latin typeface="Anton"/>
                <a:ea typeface="Anton"/>
                <a:cs typeface="Anton"/>
                <a:sym typeface="Anton"/>
              </a:rPr>
              <a:t>GLOSARIO:</a:t>
            </a:r>
            <a:endParaRPr sz="6000" i="1" dirty="0">
              <a:solidFill>
                <a:schemeClr val="bg1"/>
              </a:solidFill>
              <a:latin typeface="Anton"/>
              <a:ea typeface="Anton"/>
              <a:cs typeface="Anton"/>
              <a:sym typeface="Anton"/>
            </a:endParaRPr>
          </a:p>
          <a:p>
            <a:pPr>
              <a:buClr>
                <a:srgbClr val="000000"/>
              </a:buClr>
              <a:buSzPts val="4500"/>
            </a:pPr>
            <a:endParaRPr sz="2667" i="1" dirty="0">
              <a:solidFill>
                <a:schemeClr val="bg1"/>
              </a:solidFill>
              <a:latin typeface="Anton"/>
              <a:ea typeface="Anton"/>
              <a:cs typeface="Anton"/>
              <a:sym typeface="Anton"/>
            </a:endParaRPr>
          </a:p>
        </p:txBody>
      </p:sp>
      <p:sp>
        <p:nvSpPr>
          <p:cNvPr id="282" name="Google Shape;282;p59"/>
          <p:cNvSpPr txBox="1"/>
          <p:nvPr/>
        </p:nvSpPr>
        <p:spPr>
          <a:xfrm>
            <a:off x="6096000" y="1853567"/>
            <a:ext cx="5233200" cy="4800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2000"/>
            </a:pPr>
            <a:endParaRPr sz="2400">
              <a:solidFill>
                <a:schemeClr val="dk1"/>
              </a:solidFill>
              <a:latin typeface="Helvetica Neue Light"/>
              <a:ea typeface="Helvetica Neue Light"/>
              <a:cs typeface="Helvetica Neue Light"/>
              <a:sym typeface="Helvetica Neue Light"/>
            </a:endParaRPr>
          </a:p>
          <a:p>
            <a:pPr>
              <a:lnSpc>
                <a:spcPct val="115000"/>
              </a:lnSpc>
              <a:buClr>
                <a:schemeClr val="dk1"/>
              </a:buClr>
              <a:buSzPts val="2000"/>
            </a:pPr>
            <a:endParaRPr sz="2400">
              <a:solidFill>
                <a:schemeClr val="dk1"/>
              </a:solidFill>
              <a:latin typeface="Helvetica Neue Light"/>
              <a:ea typeface="Helvetica Neue Light"/>
              <a:cs typeface="Helvetica Neue Light"/>
              <a:sym typeface="Helvetica Neue Light"/>
            </a:endParaRPr>
          </a:p>
          <a:p>
            <a:pPr>
              <a:lnSpc>
                <a:spcPct val="115000"/>
              </a:lnSpc>
              <a:buClr>
                <a:schemeClr val="dk1"/>
              </a:buClr>
              <a:buSzPts val="2000"/>
            </a:pPr>
            <a:endParaRPr sz="2400">
              <a:solidFill>
                <a:schemeClr val="dk1"/>
              </a:solidFill>
              <a:latin typeface="Helvetica Neue Light"/>
              <a:ea typeface="Helvetica Neue Light"/>
              <a:cs typeface="Helvetica Neue Light"/>
              <a:sym typeface="Helvetica Neue Light"/>
            </a:endParaRPr>
          </a:p>
          <a:p>
            <a:pPr>
              <a:lnSpc>
                <a:spcPct val="115000"/>
              </a:lnSpc>
            </a:pPr>
            <a:endParaRPr sz="2400">
              <a:solidFill>
                <a:schemeClr val="dk1"/>
              </a:solidFill>
              <a:latin typeface="Helvetica Neue Light"/>
              <a:ea typeface="Helvetica Neue Light"/>
              <a:cs typeface="Helvetica Neue Light"/>
              <a:sym typeface="Helvetica Neue Light"/>
            </a:endParaRPr>
          </a:p>
        </p:txBody>
      </p:sp>
      <p:sp>
        <p:nvSpPr>
          <p:cNvPr id="283" name="Google Shape;283;p59"/>
          <p:cNvSpPr txBox="1"/>
          <p:nvPr/>
        </p:nvSpPr>
        <p:spPr>
          <a:xfrm>
            <a:off x="6096000" y="1650367"/>
            <a:ext cx="5233200" cy="4800000"/>
          </a:xfrm>
          <a:prstGeom prst="rect">
            <a:avLst/>
          </a:prstGeom>
          <a:noFill/>
          <a:ln>
            <a:noFill/>
          </a:ln>
        </p:spPr>
        <p:txBody>
          <a:bodyPr spcFirstLastPara="1" wrap="square" lIns="121900" tIns="121900" rIns="121900" bIns="121900" anchor="t" anchorCtr="0">
            <a:noAutofit/>
          </a:bodyPr>
          <a:lstStyle/>
          <a:p>
            <a:pPr>
              <a:lnSpc>
                <a:spcPct val="115000"/>
              </a:lnSpc>
            </a:pPr>
            <a:endParaRPr sz="1667">
              <a:solidFill>
                <a:schemeClr val="dk1"/>
              </a:solidFill>
              <a:latin typeface="Helvetica Neue Light"/>
              <a:ea typeface="Helvetica Neue Light"/>
              <a:cs typeface="Helvetica Neue Light"/>
              <a:sym typeface="Helvetica Neue Light"/>
            </a:endParaRPr>
          </a:p>
        </p:txBody>
      </p:sp>
      <p:sp>
        <p:nvSpPr>
          <p:cNvPr id="284" name="Google Shape;284;p59"/>
          <p:cNvSpPr txBox="1"/>
          <p:nvPr/>
        </p:nvSpPr>
        <p:spPr>
          <a:xfrm>
            <a:off x="6259567" y="1650367"/>
            <a:ext cx="5233200" cy="4800000"/>
          </a:xfrm>
          <a:prstGeom prst="rect">
            <a:avLst/>
          </a:prstGeom>
          <a:noFill/>
          <a:ln>
            <a:noFill/>
          </a:ln>
        </p:spPr>
        <p:txBody>
          <a:bodyPr spcFirstLastPara="1" wrap="square" lIns="121900" tIns="121900" rIns="121900" bIns="121900" anchor="t" anchorCtr="0">
            <a:noAutofit/>
          </a:bodyPr>
          <a:lstStyle/>
          <a:p>
            <a:pPr>
              <a:lnSpc>
                <a:spcPct val="115000"/>
              </a:lnSpc>
            </a:pPr>
            <a:r>
              <a:rPr lang="en-GB" sz="1667" b="1" dirty="0" err="1">
                <a:solidFill>
                  <a:schemeClr val="dk1"/>
                </a:solidFill>
                <a:latin typeface="Helvetica Neue"/>
                <a:ea typeface="Helvetica Neue"/>
                <a:cs typeface="Helvetica Neue"/>
                <a:sym typeface="Helvetica Neue"/>
              </a:rPr>
              <a:t>Estructura</a:t>
            </a:r>
            <a:r>
              <a:rPr lang="en-GB" sz="1667" b="1" dirty="0">
                <a:solidFill>
                  <a:schemeClr val="dk1"/>
                </a:solidFill>
                <a:latin typeface="Helvetica Neue"/>
                <a:ea typeface="Helvetica Neue"/>
                <a:cs typeface="Helvetica Neue"/>
                <a:sym typeface="Helvetica Neue"/>
              </a:rPr>
              <a:t> SI:</a:t>
            </a:r>
            <a:r>
              <a:rPr lang="en-GB" sz="1667" dirty="0">
                <a:solidFill>
                  <a:schemeClr val="dk1"/>
                </a:solidFill>
                <a:latin typeface="Helvetica Neue Light"/>
                <a:ea typeface="Helvetica Neue Light"/>
                <a:cs typeface="Helvetica Neue Light"/>
                <a:sym typeface="Helvetica Neue Light"/>
              </a:rPr>
              <a:t> es la </a:t>
            </a:r>
            <a:r>
              <a:rPr lang="en-GB" sz="1667" dirty="0" err="1">
                <a:solidFill>
                  <a:schemeClr val="dk1"/>
                </a:solidFill>
                <a:latin typeface="Helvetica Neue Light"/>
                <a:ea typeface="Helvetica Neue Light"/>
                <a:cs typeface="Helvetica Neue Light"/>
                <a:sym typeface="Helvetica Neue Light"/>
              </a:rPr>
              <a:t>más</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utilizada</a:t>
            </a:r>
            <a:r>
              <a:rPr lang="en-GB" sz="1667" dirty="0">
                <a:solidFill>
                  <a:schemeClr val="dk1"/>
                </a:solidFill>
                <a:latin typeface="Helvetica Neue Light"/>
                <a:ea typeface="Helvetica Neue Light"/>
                <a:cs typeface="Helvetica Neue Light"/>
                <a:sym typeface="Helvetica Neue Light"/>
              </a:rPr>
              <a:t> en la </a:t>
            </a:r>
            <a:r>
              <a:rPr lang="en-GB" sz="1667" dirty="0" err="1">
                <a:solidFill>
                  <a:schemeClr val="dk1"/>
                </a:solidFill>
                <a:latin typeface="Helvetica Neue Light"/>
                <a:ea typeface="Helvetica Neue Light"/>
                <a:cs typeface="Helvetica Neue Light"/>
                <a:sym typeface="Helvetica Neue Light"/>
              </a:rPr>
              <a:t>mayoría</a:t>
            </a:r>
            <a:r>
              <a:rPr lang="en-GB" sz="1667" dirty="0">
                <a:solidFill>
                  <a:schemeClr val="dk1"/>
                </a:solidFill>
                <a:latin typeface="Helvetica Neue Light"/>
                <a:ea typeface="Helvetica Neue Light"/>
                <a:cs typeface="Helvetica Neue Light"/>
                <a:sym typeface="Helvetica Neue Light"/>
              </a:rPr>
              <a:t> de los lenguajes. Si la </a:t>
            </a:r>
            <a:r>
              <a:rPr lang="en-GB" sz="1667" dirty="0" err="1">
                <a:solidFill>
                  <a:schemeClr val="dk1"/>
                </a:solidFill>
                <a:latin typeface="Helvetica Neue Light"/>
                <a:ea typeface="Helvetica Neue Light"/>
                <a:cs typeface="Helvetica Neue Light"/>
                <a:sym typeface="Helvetica Neue Light"/>
              </a:rPr>
              <a:t>condición</a:t>
            </a:r>
            <a:r>
              <a:rPr lang="en-GB" sz="1667" dirty="0">
                <a:solidFill>
                  <a:schemeClr val="dk1"/>
                </a:solidFill>
                <a:latin typeface="Helvetica Neue Light"/>
                <a:ea typeface="Helvetica Neue Light"/>
                <a:cs typeface="Helvetica Neue Light"/>
                <a:sym typeface="Helvetica Neue Light"/>
              </a:rPr>
              <a:t> se </a:t>
            </a:r>
            <a:r>
              <a:rPr lang="en-GB" sz="1667" dirty="0" err="1">
                <a:solidFill>
                  <a:schemeClr val="dk1"/>
                </a:solidFill>
                <a:latin typeface="Helvetica Neue Light"/>
                <a:ea typeface="Helvetica Neue Light"/>
                <a:cs typeface="Helvetica Neue Light"/>
                <a:sym typeface="Helvetica Neue Light"/>
              </a:rPr>
              <a:t>cumple</a:t>
            </a:r>
            <a:r>
              <a:rPr lang="en-GB" sz="1667" dirty="0">
                <a:solidFill>
                  <a:schemeClr val="dk1"/>
                </a:solidFill>
                <a:latin typeface="Helvetica Neue Light"/>
                <a:ea typeface="Helvetica Neue Light"/>
                <a:cs typeface="Helvetica Neue Light"/>
                <a:sym typeface="Helvetica Neue Light"/>
              </a:rPr>
              <a:t> (es decir, si su </a:t>
            </a:r>
            <a:r>
              <a:rPr lang="en-GB" sz="1667" dirty="0" err="1">
                <a:solidFill>
                  <a:schemeClr val="dk1"/>
                </a:solidFill>
                <a:latin typeface="Helvetica Neue Light"/>
                <a:ea typeface="Helvetica Neue Light"/>
                <a:cs typeface="Helvetica Neue Light"/>
                <a:sym typeface="Helvetica Neue Light"/>
              </a:rPr>
              <a:t>valor</a:t>
            </a:r>
            <a:r>
              <a:rPr lang="en-GB" sz="1667" dirty="0">
                <a:solidFill>
                  <a:schemeClr val="dk1"/>
                </a:solidFill>
                <a:latin typeface="Helvetica Neue Light"/>
                <a:ea typeface="Helvetica Neue Light"/>
                <a:cs typeface="Helvetica Neue Light"/>
                <a:sym typeface="Helvetica Neue Light"/>
              </a:rPr>
              <a:t> es true) se </a:t>
            </a:r>
            <a:r>
              <a:rPr lang="en-GB" sz="1667" dirty="0" err="1">
                <a:solidFill>
                  <a:schemeClr val="dk1"/>
                </a:solidFill>
                <a:latin typeface="Helvetica Neue Light"/>
                <a:ea typeface="Helvetica Neue Light"/>
                <a:cs typeface="Helvetica Neue Light"/>
                <a:sym typeface="Helvetica Neue Light"/>
              </a:rPr>
              <a:t>ejecutan</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todas</a:t>
            </a:r>
            <a:r>
              <a:rPr lang="en-GB" sz="1667" dirty="0">
                <a:solidFill>
                  <a:schemeClr val="dk1"/>
                </a:solidFill>
                <a:latin typeface="Helvetica Neue Light"/>
                <a:ea typeface="Helvetica Neue Light"/>
                <a:cs typeface="Helvetica Neue Light"/>
                <a:sym typeface="Helvetica Neue Light"/>
              </a:rPr>
              <a:t> las </a:t>
            </a:r>
            <a:r>
              <a:rPr lang="en-GB" sz="1667" dirty="0" err="1">
                <a:solidFill>
                  <a:schemeClr val="dk1"/>
                </a:solidFill>
                <a:latin typeface="Helvetica Neue Light"/>
                <a:ea typeface="Helvetica Neue Light"/>
                <a:cs typeface="Helvetica Neue Light"/>
                <a:sym typeface="Helvetica Neue Light"/>
              </a:rPr>
              <a:t>instrucciones</a:t>
            </a:r>
            <a:r>
              <a:rPr lang="en-GB" sz="1667" dirty="0">
                <a:solidFill>
                  <a:schemeClr val="dk1"/>
                </a:solidFill>
                <a:latin typeface="Helvetica Neue Light"/>
                <a:ea typeface="Helvetica Neue Light"/>
                <a:cs typeface="Helvetica Neue Light"/>
                <a:sym typeface="Helvetica Neue Light"/>
              </a:rPr>
              <a:t> que se encuentran </a:t>
            </a:r>
            <a:r>
              <a:rPr lang="en-GB" sz="1667" dirty="0" err="1">
                <a:solidFill>
                  <a:schemeClr val="dk1"/>
                </a:solidFill>
                <a:latin typeface="Helvetica Neue Light"/>
                <a:ea typeface="Helvetica Neue Light"/>
                <a:cs typeface="Helvetica Neue Light"/>
                <a:sym typeface="Helvetica Neue Light"/>
              </a:rPr>
              <a:t>dentro</a:t>
            </a:r>
            <a:r>
              <a:rPr lang="en-GB" sz="1667" dirty="0">
                <a:solidFill>
                  <a:schemeClr val="dk1"/>
                </a:solidFill>
                <a:latin typeface="Helvetica Neue Light"/>
                <a:ea typeface="Helvetica Neue Light"/>
                <a:cs typeface="Helvetica Neue Light"/>
                <a:sym typeface="Helvetica Neue Light"/>
              </a:rPr>
              <a:t> de {...}. Si la </a:t>
            </a:r>
            <a:r>
              <a:rPr lang="en-GB" sz="1667" dirty="0" err="1">
                <a:solidFill>
                  <a:schemeClr val="dk1"/>
                </a:solidFill>
                <a:latin typeface="Helvetica Neue Light"/>
                <a:ea typeface="Helvetica Neue Light"/>
                <a:cs typeface="Helvetica Neue Light"/>
                <a:sym typeface="Helvetica Neue Light"/>
              </a:rPr>
              <a:t>condición</a:t>
            </a:r>
            <a:r>
              <a:rPr lang="en-GB" sz="1667" dirty="0">
                <a:solidFill>
                  <a:schemeClr val="dk1"/>
                </a:solidFill>
                <a:latin typeface="Helvetica Neue Light"/>
                <a:ea typeface="Helvetica Neue Light"/>
                <a:cs typeface="Helvetica Neue Light"/>
                <a:sym typeface="Helvetica Neue Light"/>
              </a:rPr>
              <a:t> no se </a:t>
            </a:r>
            <a:r>
              <a:rPr lang="en-GB" sz="1667" dirty="0" err="1">
                <a:solidFill>
                  <a:schemeClr val="dk1"/>
                </a:solidFill>
                <a:latin typeface="Helvetica Neue Light"/>
                <a:ea typeface="Helvetica Neue Light"/>
                <a:cs typeface="Helvetica Neue Light"/>
                <a:sym typeface="Helvetica Neue Light"/>
              </a:rPr>
              <a:t>cumple</a:t>
            </a:r>
            <a:r>
              <a:rPr lang="en-GB" sz="1667" dirty="0">
                <a:solidFill>
                  <a:schemeClr val="dk1"/>
                </a:solidFill>
                <a:latin typeface="Helvetica Neue Light"/>
                <a:ea typeface="Helvetica Neue Light"/>
                <a:cs typeface="Helvetica Neue Light"/>
                <a:sym typeface="Helvetica Neue Light"/>
              </a:rPr>
              <a:t> (es decir, si su </a:t>
            </a:r>
            <a:r>
              <a:rPr lang="en-GB" sz="1667" dirty="0" err="1">
                <a:solidFill>
                  <a:schemeClr val="dk1"/>
                </a:solidFill>
                <a:latin typeface="Helvetica Neue Light"/>
                <a:ea typeface="Helvetica Neue Light"/>
                <a:cs typeface="Helvetica Neue Light"/>
                <a:sym typeface="Helvetica Neue Light"/>
              </a:rPr>
              <a:t>valor</a:t>
            </a:r>
            <a:r>
              <a:rPr lang="en-GB" sz="1667" dirty="0">
                <a:solidFill>
                  <a:schemeClr val="dk1"/>
                </a:solidFill>
                <a:latin typeface="Helvetica Neue Light"/>
                <a:ea typeface="Helvetica Neue Light"/>
                <a:cs typeface="Helvetica Neue Light"/>
                <a:sym typeface="Helvetica Neue Light"/>
              </a:rPr>
              <a:t> es false) no se </a:t>
            </a:r>
            <a:r>
              <a:rPr lang="en-GB" sz="1667" dirty="0" err="1">
                <a:solidFill>
                  <a:schemeClr val="dk1"/>
                </a:solidFill>
                <a:latin typeface="Helvetica Neue Light"/>
                <a:ea typeface="Helvetica Neue Light"/>
                <a:cs typeface="Helvetica Neue Light"/>
                <a:sym typeface="Helvetica Neue Light"/>
              </a:rPr>
              <a:t>ejecuta</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ninguna</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instrucción</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contenida</a:t>
            </a:r>
            <a:r>
              <a:rPr lang="en-GB" sz="1667" dirty="0">
                <a:solidFill>
                  <a:schemeClr val="dk1"/>
                </a:solidFill>
                <a:latin typeface="Helvetica Neue Light"/>
                <a:ea typeface="Helvetica Neue Light"/>
                <a:cs typeface="Helvetica Neue Light"/>
                <a:sym typeface="Helvetica Neue Light"/>
              </a:rPr>
              <a:t> en {...} y el programa </a:t>
            </a:r>
            <a:r>
              <a:rPr lang="en-GB" sz="1667" dirty="0" err="1">
                <a:solidFill>
                  <a:schemeClr val="dk1"/>
                </a:solidFill>
                <a:latin typeface="Helvetica Neue Light"/>
                <a:ea typeface="Helvetica Neue Light"/>
                <a:cs typeface="Helvetica Neue Light"/>
                <a:sym typeface="Helvetica Neue Light"/>
              </a:rPr>
              <a:t>continúa</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ejecutando</a:t>
            </a:r>
            <a:r>
              <a:rPr lang="en-GB" sz="1667" dirty="0">
                <a:solidFill>
                  <a:schemeClr val="dk1"/>
                </a:solidFill>
                <a:latin typeface="Helvetica Neue Light"/>
                <a:ea typeface="Helvetica Neue Light"/>
                <a:cs typeface="Helvetica Neue Light"/>
                <a:sym typeface="Helvetica Neue Light"/>
              </a:rPr>
              <a:t> el resto de </a:t>
            </a:r>
            <a:r>
              <a:rPr lang="en-GB" sz="1667" dirty="0" err="1">
                <a:solidFill>
                  <a:schemeClr val="dk1"/>
                </a:solidFill>
                <a:latin typeface="Helvetica Neue Light"/>
                <a:ea typeface="Helvetica Neue Light"/>
                <a:cs typeface="Helvetica Neue Light"/>
                <a:sym typeface="Helvetica Neue Light"/>
              </a:rPr>
              <a:t>instrucciones</a:t>
            </a:r>
            <a:r>
              <a:rPr lang="en-GB" sz="1667" dirty="0">
                <a:solidFill>
                  <a:schemeClr val="dk1"/>
                </a:solidFill>
                <a:latin typeface="Helvetica Neue Light"/>
                <a:ea typeface="Helvetica Neue Light"/>
                <a:cs typeface="Helvetica Neue Light"/>
                <a:sym typeface="Helvetica Neue Light"/>
              </a:rPr>
              <a:t> del script.</a:t>
            </a:r>
            <a:endParaRPr sz="1667" dirty="0">
              <a:solidFill>
                <a:schemeClr val="dk1"/>
              </a:solidFill>
              <a:latin typeface="Helvetica Neue Light"/>
              <a:ea typeface="Helvetica Neue Light"/>
              <a:cs typeface="Helvetica Neue Light"/>
              <a:sym typeface="Helvetica Neue Light"/>
            </a:endParaRPr>
          </a:p>
          <a:p>
            <a:pPr>
              <a:lnSpc>
                <a:spcPct val="115000"/>
              </a:lnSpc>
            </a:pPr>
            <a:endParaRPr sz="1667" dirty="0">
              <a:solidFill>
                <a:schemeClr val="dk1"/>
              </a:solidFill>
              <a:latin typeface="Helvetica Neue Light"/>
              <a:ea typeface="Helvetica Neue Light"/>
              <a:cs typeface="Helvetica Neue Light"/>
              <a:sym typeface="Helvetica Neue Light"/>
            </a:endParaRPr>
          </a:p>
          <a:p>
            <a:pPr>
              <a:lnSpc>
                <a:spcPct val="115000"/>
              </a:lnSpc>
            </a:pPr>
            <a:r>
              <a:rPr lang="en-GB" sz="1667" b="1" dirty="0">
                <a:solidFill>
                  <a:schemeClr val="dk1"/>
                </a:solidFill>
                <a:latin typeface="Helvetica Neue"/>
                <a:ea typeface="Helvetica Neue"/>
                <a:cs typeface="Helvetica Neue"/>
                <a:sym typeface="Helvetica Neue"/>
              </a:rPr>
              <a:t>SINO:</a:t>
            </a:r>
            <a:r>
              <a:rPr lang="en-GB" sz="1667" dirty="0">
                <a:solidFill>
                  <a:schemeClr val="dk1"/>
                </a:solidFill>
                <a:latin typeface="Helvetica Neue Light"/>
                <a:ea typeface="Helvetica Neue Light"/>
                <a:cs typeface="Helvetica Neue Light"/>
                <a:sym typeface="Helvetica Neue Light"/>
              </a:rPr>
              <a:t> en </a:t>
            </a:r>
            <a:r>
              <a:rPr lang="en-GB" sz="1667" dirty="0" err="1">
                <a:solidFill>
                  <a:schemeClr val="dk1"/>
                </a:solidFill>
                <a:latin typeface="Helvetica Neue Light"/>
                <a:ea typeface="Helvetica Neue Light"/>
                <a:cs typeface="Helvetica Neue Light"/>
                <a:sym typeface="Helvetica Neue Light"/>
              </a:rPr>
              <a:t>ocasiones</a:t>
            </a:r>
            <a:r>
              <a:rPr lang="en-GB" sz="1667" dirty="0">
                <a:solidFill>
                  <a:schemeClr val="dk1"/>
                </a:solidFill>
                <a:latin typeface="Helvetica Neue Light"/>
                <a:ea typeface="Helvetica Neue Light"/>
                <a:cs typeface="Helvetica Neue Light"/>
                <a:sym typeface="Helvetica Neue Light"/>
              </a:rPr>
              <a:t>, las </a:t>
            </a:r>
            <a:r>
              <a:rPr lang="en-GB" sz="1667" dirty="0" err="1">
                <a:solidFill>
                  <a:schemeClr val="dk1"/>
                </a:solidFill>
                <a:latin typeface="Helvetica Neue Light"/>
                <a:ea typeface="Helvetica Neue Light"/>
                <a:cs typeface="Helvetica Neue Light"/>
                <a:sym typeface="Helvetica Neue Light"/>
              </a:rPr>
              <a:t>decisiones</a:t>
            </a:r>
            <a:r>
              <a:rPr lang="en-GB" sz="1667" dirty="0">
                <a:solidFill>
                  <a:schemeClr val="dk1"/>
                </a:solidFill>
                <a:latin typeface="Helvetica Neue Light"/>
                <a:ea typeface="Helvetica Neue Light"/>
                <a:cs typeface="Helvetica Neue Light"/>
                <a:sym typeface="Helvetica Neue Light"/>
              </a:rPr>
              <a:t> que se deben </a:t>
            </a:r>
            <a:r>
              <a:rPr lang="en-GB" sz="1667" dirty="0" err="1">
                <a:solidFill>
                  <a:schemeClr val="dk1"/>
                </a:solidFill>
                <a:latin typeface="Helvetica Neue Light"/>
                <a:ea typeface="Helvetica Neue Light"/>
                <a:cs typeface="Helvetica Neue Light"/>
                <a:sym typeface="Helvetica Neue Light"/>
              </a:rPr>
              <a:t>realizar</a:t>
            </a:r>
            <a:r>
              <a:rPr lang="en-GB" sz="1667" dirty="0">
                <a:solidFill>
                  <a:schemeClr val="dk1"/>
                </a:solidFill>
                <a:latin typeface="Helvetica Neue Light"/>
                <a:ea typeface="Helvetica Neue Light"/>
                <a:cs typeface="Helvetica Neue Light"/>
                <a:sym typeface="Helvetica Neue Light"/>
              </a:rPr>
              <a:t> no son del tipo "si se </a:t>
            </a:r>
            <a:r>
              <a:rPr lang="en-GB" sz="1667" dirty="0" err="1">
                <a:solidFill>
                  <a:schemeClr val="dk1"/>
                </a:solidFill>
                <a:latin typeface="Helvetica Neue Light"/>
                <a:ea typeface="Helvetica Neue Light"/>
                <a:cs typeface="Helvetica Neue Light"/>
                <a:sym typeface="Helvetica Neue Light"/>
              </a:rPr>
              <a:t>cumple</a:t>
            </a:r>
            <a:r>
              <a:rPr lang="en-GB" sz="1667" dirty="0">
                <a:solidFill>
                  <a:schemeClr val="dk1"/>
                </a:solidFill>
                <a:latin typeface="Helvetica Neue Light"/>
                <a:ea typeface="Helvetica Neue Light"/>
                <a:cs typeface="Helvetica Neue Light"/>
                <a:sym typeface="Helvetica Neue Light"/>
              </a:rPr>
              <a:t> la </a:t>
            </a:r>
            <a:r>
              <a:rPr lang="en-GB" sz="1667" dirty="0" err="1">
                <a:solidFill>
                  <a:schemeClr val="dk1"/>
                </a:solidFill>
                <a:latin typeface="Helvetica Neue Light"/>
                <a:ea typeface="Helvetica Neue Light"/>
                <a:cs typeface="Helvetica Neue Light"/>
                <a:sym typeface="Helvetica Neue Light"/>
              </a:rPr>
              <a:t>condición</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hazlo</a:t>
            </a:r>
            <a:r>
              <a:rPr lang="en-GB" sz="1667" dirty="0">
                <a:solidFill>
                  <a:schemeClr val="dk1"/>
                </a:solidFill>
                <a:latin typeface="Helvetica Neue Light"/>
                <a:ea typeface="Helvetica Neue Light"/>
                <a:cs typeface="Helvetica Neue Light"/>
                <a:sym typeface="Helvetica Neue Light"/>
              </a:rPr>
              <a:t>; si no se </a:t>
            </a:r>
            <a:r>
              <a:rPr lang="en-GB" sz="1667" dirty="0" err="1">
                <a:solidFill>
                  <a:schemeClr val="dk1"/>
                </a:solidFill>
                <a:latin typeface="Helvetica Neue Light"/>
                <a:ea typeface="Helvetica Neue Light"/>
                <a:cs typeface="Helvetica Neue Light"/>
                <a:sym typeface="Helvetica Neue Light"/>
              </a:rPr>
              <a:t>cumple</a:t>
            </a:r>
            <a:r>
              <a:rPr lang="en-GB" sz="1667" dirty="0">
                <a:solidFill>
                  <a:schemeClr val="dk1"/>
                </a:solidFill>
                <a:latin typeface="Helvetica Neue Light"/>
                <a:ea typeface="Helvetica Neue Light"/>
                <a:cs typeface="Helvetica Neue Light"/>
                <a:sym typeface="Helvetica Neue Light"/>
              </a:rPr>
              <a:t>, no </a:t>
            </a:r>
            <a:r>
              <a:rPr lang="en-GB" sz="1667" dirty="0" err="1">
                <a:solidFill>
                  <a:schemeClr val="dk1"/>
                </a:solidFill>
                <a:latin typeface="Helvetica Neue Light"/>
                <a:ea typeface="Helvetica Neue Light"/>
                <a:cs typeface="Helvetica Neue Light"/>
                <a:sym typeface="Helvetica Neue Light"/>
              </a:rPr>
              <a:t>hagas</a:t>
            </a:r>
            <a:r>
              <a:rPr lang="en-GB" sz="1667" dirty="0">
                <a:solidFill>
                  <a:schemeClr val="dk1"/>
                </a:solidFill>
                <a:latin typeface="Helvetica Neue Light"/>
                <a:ea typeface="Helvetica Neue Light"/>
                <a:cs typeface="Helvetica Neue Light"/>
                <a:sym typeface="Helvetica Neue Light"/>
              </a:rPr>
              <a:t> nada". </a:t>
            </a:r>
            <a:r>
              <a:rPr lang="en-GB" sz="1667" dirty="0" err="1">
                <a:solidFill>
                  <a:schemeClr val="dk1"/>
                </a:solidFill>
                <a:latin typeface="Helvetica Neue Light"/>
                <a:ea typeface="Helvetica Neue Light"/>
                <a:cs typeface="Helvetica Neue Light"/>
                <a:sym typeface="Helvetica Neue Light"/>
              </a:rPr>
              <a:t>Normalmente</a:t>
            </a:r>
            <a:r>
              <a:rPr lang="en-GB" sz="1667" dirty="0">
                <a:solidFill>
                  <a:schemeClr val="dk1"/>
                </a:solidFill>
                <a:latin typeface="Helvetica Neue Light"/>
                <a:ea typeface="Helvetica Neue Light"/>
                <a:cs typeface="Helvetica Neue Light"/>
                <a:sym typeface="Helvetica Neue Light"/>
              </a:rPr>
              <a:t> las </a:t>
            </a:r>
            <a:r>
              <a:rPr lang="en-GB" sz="1667" dirty="0" err="1">
                <a:solidFill>
                  <a:schemeClr val="dk1"/>
                </a:solidFill>
                <a:latin typeface="Helvetica Neue Light"/>
                <a:ea typeface="Helvetica Neue Light"/>
                <a:cs typeface="Helvetica Neue Light"/>
                <a:sym typeface="Helvetica Neue Light"/>
              </a:rPr>
              <a:t>condiciones</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suelen</a:t>
            </a:r>
            <a:r>
              <a:rPr lang="en-GB" sz="1667" dirty="0">
                <a:solidFill>
                  <a:schemeClr val="dk1"/>
                </a:solidFill>
                <a:latin typeface="Helvetica Neue Light"/>
                <a:ea typeface="Helvetica Neue Light"/>
                <a:cs typeface="Helvetica Neue Light"/>
                <a:sym typeface="Helvetica Neue Light"/>
              </a:rPr>
              <a:t> ser del tipo "si se </a:t>
            </a:r>
            <a:r>
              <a:rPr lang="en-GB" sz="1667" dirty="0" err="1">
                <a:solidFill>
                  <a:schemeClr val="dk1"/>
                </a:solidFill>
                <a:latin typeface="Helvetica Neue Light"/>
                <a:ea typeface="Helvetica Neue Light"/>
                <a:cs typeface="Helvetica Neue Light"/>
                <a:sym typeface="Helvetica Neue Light"/>
              </a:rPr>
              <a:t>cumple</a:t>
            </a:r>
            <a:r>
              <a:rPr lang="en-GB" sz="1667" dirty="0">
                <a:solidFill>
                  <a:schemeClr val="dk1"/>
                </a:solidFill>
                <a:latin typeface="Helvetica Neue Light"/>
                <a:ea typeface="Helvetica Neue Light"/>
                <a:cs typeface="Helvetica Neue Light"/>
                <a:sym typeface="Helvetica Neue Light"/>
              </a:rPr>
              <a:t> esta </a:t>
            </a:r>
            <a:r>
              <a:rPr lang="en-GB" sz="1667" dirty="0" err="1">
                <a:solidFill>
                  <a:schemeClr val="dk1"/>
                </a:solidFill>
                <a:latin typeface="Helvetica Neue Light"/>
                <a:ea typeface="Helvetica Neue Light"/>
                <a:cs typeface="Helvetica Neue Light"/>
                <a:sym typeface="Helvetica Neue Light"/>
              </a:rPr>
              <a:t>condición</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hazlo</a:t>
            </a:r>
            <a:r>
              <a:rPr lang="en-GB" sz="1667" dirty="0">
                <a:solidFill>
                  <a:schemeClr val="dk1"/>
                </a:solidFill>
                <a:latin typeface="Helvetica Neue Light"/>
                <a:ea typeface="Helvetica Neue Light"/>
                <a:cs typeface="Helvetica Neue Light"/>
                <a:sym typeface="Helvetica Neue Light"/>
              </a:rPr>
              <a:t>; si no se </a:t>
            </a:r>
            <a:r>
              <a:rPr lang="en-GB" sz="1667" dirty="0" err="1">
                <a:solidFill>
                  <a:schemeClr val="dk1"/>
                </a:solidFill>
                <a:latin typeface="Helvetica Neue Light"/>
                <a:ea typeface="Helvetica Neue Light"/>
                <a:cs typeface="Helvetica Neue Light"/>
                <a:sym typeface="Helvetica Neue Light"/>
              </a:rPr>
              <a:t>cumple</a:t>
            </a:r>
            <a:r>
              <a:rPr lang="en-GB" sz="1667" dirty="0">
                <a:solidFill>
                  <a:schemeClr val="dk1"/>
                </a:solidFill>
                <a:latin typeface="Helvetica Neue Light"/>
                <a:ea typeface="Helvetica Neue Light"/>
                <a:cs typeface="Helvetica Neue Light"/>
                <a:sym typeface="Helvetica Neue Light"/>
              </a:rPr>
              <a:t>, </a:t>
            </a:r>
            <a:r>
              <a:rPr lang="en-GB" sz="1667" dirty="0" err="1">
                <a:solidFill>
                  <a:schemeClr val="dk1"/>
                </a:solidFill>
                <a:latin typeface="Helvetica Neue Light"/>
                <a:ea typeface="Helvetica Neue Light"/>
                <a:cs typeface="Helvetica Neue Light"/>
                <a:sym typeface="Helvetica Neue Light"/>
              </a:rPr>
              <a:t>haz</a:t>
            </a:r>
            <a:r>
              <a:rPr lang="en-GB" sz="1667" dirty="0">
                <a:solidFill>
                  <a:schemeClr val="dk1"/>
                </a:solidFill>
                <a:latin typeface="Helvetica Neue Light"/>
                <a:ea typeface="Helvetica Neue Light"/>
                <a:cs typeface="Helvetica Neue Light"/>
                <a:sym typeface="Helvetica Neue Light"/>
              </a:rPr>
              <a:t> esto otro".</a:t>
            </a:r>
            <a:endParaRPr sz="1667" dirty="0">
              <a:solidFill>
                <a:schemeClr val="dk1"/>
              </a:solidFill>
              <a:latin typeface="Helvetica Neue Light"/>
              <a:ea typeface="Helvetica Neue Light"/>
              <a:cs typeface="Helvetica Neue Light"/>
              <a:sym typeface="Helvetica Neue Light"/>
            </a:endParaRPr>
          </a:p>
          <a:p>
            <a:pPr>
              <a:lnSpc>
                <a:spcPct val="115000"/>
              </a:lnSpc>
            </a:pPr>
            <a:endParaRPr sz="1667" dirty="0">
              <a:solidFill>
                <a:schemeClr val="dk1"/>
              </a:solidFill>
              <a:latin typeface="Helvetica Neue Light"/>
              <a:ea typeface="Helvetica Neue Light"/>
              <a:cs typeface="Helvetica Neue Light"/>
              <a:sym typeface="Helvetica Neue Light"/>
            </a:endParaRPr>
          </a:p>
        </p:txBody>
      </p:sp>
      <p:pic>
        <p:nvPicPr>
          <p:cNvPr id="2" name="Picture 2">
            <a:extLst>
              <a:ext uri="{FF2B5EF4-FFF2-40B4-BE49-F238E27FC236}">
                <a16:creationId xmlns:a16="http://schemas.microsoft.com/office/drawing/2014/main" id="{A3E18E9B-5172-4426-9E68-5D1B884D5F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484" y="126394"/>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sp>
        <p:nvSpPr>
          <p:cNvPr id="309" name="Google Shape;309;p63"/>
          <p:cNvSpPr txBox="1"/>
          <p:nvPr/>
        </p:nvSpPr>
        <p:spPr>
          <a:xfrm>
            <a:off x="6137533" y="1375067"/>
            <a:ext cx="5627200" cy="43836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GB" sz="2667" dirty="0">
                <a:solidFill>
                  <a:schemeClr val="dk1"/>
                </a:solidFill>
                <a:highlight>
                  <a:srgbClr val="FFFFFF"/>
                </a:highlight>
                <a:latin typeface="Helvetica Neue Light"/>
                <a:ea typeface="Helvetica Neue Light"/>
                <a:cs typeface="Helvetica Neue Light"/>
                <a:sym typeface="Helvetica Neue Light"/>
              </a:rPr>
              <a:t>Los </a:t>
            </a:r>
            <a:r>
              <a:rPr lang="en-GB" sz="2667" dirty="0" err="1">
                <a:solidFill>
                  <a:schemeClr val="dk1"/>
                </a:solidFill>
                <a:highlight>
                  <a:srgbClr val="FFFFFF"/>
                </a:highlight>
                <a:latin typeface="Helvetica Neue Light"/>
                <a:ea typeface="Helvetica Neue Light"/>
                <a:cs typeface="Helvetica Neue Light"/>
                <a:sym typeface="Helvetica Neue Light"/>
              </a:rPr>
              <a:t>ciclos</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err="1">
                <a:solidFill>
                  <a:schemeClr val="dk1"/>
                </a:solidFill>
                <a:highlight>
                  <a:srgbClr val="FFFFFF"/>
                </a:highlight>
                <a:latin typeface="Helvetica Neue Light"/>
                <a:ea typeface="Helvetica Neue Light"/>
                <a:cs typeface="Helvetica Neue Light"/>
                <a:sym typeface="Helvetica Neue Light"/>
              </a:rPr>
              <a:t>también</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err="1">
                <a:solidFill>
                  <a:schemeClr val="dk1"/>
                </a:solidFill>
                <a:highlight>
                  <a:srgbClr val="FFFFFF"/>
                </a:highlight>
                <a:latin typeface="Helvetica Neue Light"/>
                <a:ea typeface="Helvetica Neue Light"/>
                <a:cs typeface="Helvetica Neue Light"/>
                <a:sym typeface="Helvetica Neue Light"/>
              </a:rPr>
              <a:t>conocidos</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err="1">
                <a:solidFill>
                  <a:schemeClr val="dk1"/>
                </a:solidFill>
                <a:highlight>
                  <a:srgbClr val="FFFFFF"/>
                </a:highlight>
                <a:latin typeface="Helvetica Neue Light"/>
                <a:ea typeface="Helvetica Neue Light"/>
                <a:cs typeface="Helvetica Neue Light"/>
                <a:sym typeface="Helvetica Neue Light"/>
              </a:rPr>
              <a:t>como</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err="1">
                <a:solidFill>
                  <a:schemeClr val="dk1"/>
                </a:solidFill>
                <a:highlight>
                  <a:srgbClr val="FFFFFF"/>
                </a:highlight>
                <a:latin typeface="Helvetica Neue Light"/>
                <a:ea typeface="Helvetica Neue Light"/>
                <a:cs typeface="Helvetica Neue Light"/>
                <a:sym typeface="Helvetica Neue Light"/>
              </a:rPr>
              <a:t>bucles</a:t>
            </a:r>
            <a:r>
              <a:rPr lang="en-GB" sz="2667" dirty="0">
                <a:solidFill>
                  <a:schemeClr val="dk1"/>
                </a:solidFill>
                <a:highlight>
                  <a:srgbClr val="FFFFFF"/>
                </a:highlight>
                <a:latin typeface="Helvetica Neue Light"/>
                <a:ea typeface="Helvetica Neue Light"/>
                <a:cs typeface="Helvetica Neue Light"/>
                <a:sym typeface="Helvetica Neue Light"/>
              </a:rPr>
              <a:t> o </a:t>
            </a:r>
            <a:r>
              <a:rPr lang="en-GB" sz="2667" dirty="0" err="1">
                <a:solidFill>
                  <a:schemeClr val="dk1"/>
                </a:solidFill>
                <a:highlight>
                  <a:srgbClr val="FFFFFF"/>
                </a:highlight>
                <a:latin typeface="Helvetica Neue Light"/>
                <a:ea typeface="Helvetica Neue Light"/>
                <a:cs typeface="Helvetica Neue Light"/>
                <a:sym typeface="Helvetica Neue Light"/>
              </a:rPr>
              <a:t>iteraciones</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b="1" dirty="0">
                <a:solidFill>
                  <a:schemeClr val="dk1"/>
                </a:solidFill>
                <a:highlight>
                  <a:srgbClr val="E0FF00"/>
                </a:highlight>
                <a:latin typeface="Helvetica Neue"/>
                <a:ea typeface="Helvetica Neue"/>
                <a:cs typeface="Helvetica Neue"/>
                <a:sym typeface="Helvetica Neue"/>
              </a:rPr>
              <a:t>son un medio </a:t>
            </a:r>
            <a:r>
              <a:rPr lang="en-GB" sz="2667" b="1" dirty="0" err="1">
                <a:solidFill>
                  <a:schemeClr val="dk1"/>
                </a:solidFill>
                <a:highlight>
                  <a:srgbClr val="E0FF00"/>
                </a:highlight>
                <a:latin typeface="Helvetica Neue"/>
                <a:ea typeface="Helvetica Neue"/>
                <a:cs typeface="Helvetica Neue"/>
                <a:sym typeface="Helvetica Neue"/>
              </a:rPr>
              <a:t>rápido</a:t>
            </a:r>
            <a:r>
              <a:rPr lang="en-GB" sz="2667" b="1" dirty="0">
                <a:solidFill>
                  <a:schemeClr val="dk1"/>
                </a:solidFill>
                <a:highlight>
                  <a:srgbClr val="E0FF00"/>
                </a:highlight>
                <a:latin typeface="Helvetica Neue"/>
                <a:ea typeface="Helvetica Neue"/>
                <a:cs typeface="Helvetica Neue"/>
                <a:sym typeface="Helvetica Neue"/>
              </a:rPr>
              <a:t> y </a:t>
            </a:r>
            <a:r>
              <a:rPr lang="en-GB" sz="2667" b="1" dirty="0" err="1">
                <a:solidFill>
                  <a:schemeClr val="dk1"/>
                </a:solidFill>
                <a:highlight>
                  <a:srgbClr val="E0FF00"/>
                </a:highlight>
                <a:latin typeface="Helvetica Neue"/>
                <a:ea typeface="Helvetica Neue"/>
                <a:cs typeface="Helvetica Neue"/>
                <a:sym typeface="Helvetica Neue"/>
              </a:rPr>
              <a:t>sencillo</a:t>
            </a:r>
            <a:r>
              <a:rPr lang="en-GB" sz="2667" b="1" dirty="0">
                <a:solidFill>
                  <a:schemeClr val="dk1"/>
                </a:solidFill>
                <a:highlight>
                  <a:srgbClr val="E0FF00"/>
                </a:highlight>
                <a:latin typeface="Helvetica Neue"/>
                <a:ea typeface="Helvetica Neue"/>
                <a:cs typeface="Helvetica Neue"/>
                <a:sym typeface="Helvetica Neue"/>
              </a:rPr>
              <a:t> para hacer algo </a:t>
            </a:r>
            <a:r>
              <a:rPr lang="en-GB" sz="2667" b="1" dirty="0" err="1">
                <a:solidFill>
                  <a:schemeClr val="dk1"/>
                </a:solidFill>
                <a:highlight>
                  <a:srgbClr val="E0FF00"/>
                </a:highlight>
                <a:latin typeface="Helvetica Neue"/>
                <a:ea typeface="Helvetica Neue"/>
                <a:cs typeface="Helvetica Neue"/>
                <a:sym typeface="Helvetica Neue"/>
              </a:rPr>
              <a:t>repetidamente</a:t>
            </a:r>
            <a:r>
              <a:rPr lang="en-GB" sz="2667" b="1" dirty="0">
                <a:solidFill>
                  <a:schemeClr val="dk1"/>
                </a:solidFill>
                <a:highlight>
                  <a:srgbClr val="E0FF00"/>
                </a:highlight>
                <a:latin typeface="Helvetica Neue"/>
                <a:ea typeface="Helvetica Neue"/>
                <a:cs typeface="Helvetica Neue"/>
                <a:sym typeface="Helvetica Neue"/>
              </a:rPr>
              <a:t>.</a:t>
            </a:r>
            <a:endParaRPr sz="2667" b="1" dirty="0">
              <a:solidFill>
                <a:schemeClr val="dk1"/>
              </a:solidFill>
              <a:highlight>
                <a:srgbClr val="E0FF00"/>
              </a:highlight>
              <a:latin typeface="Helvetica Neue"/>
              <a:ea typeface="Helvetica Neue"/>
              <a:cs typeface="Helvetica Neue"/>
              <a:sym typeface="Helvetica Neue"/>
            </a:endParaRPr>
          </a:p>
          <a:p>
            <a:pPr algn="just">
              <a:lnSpc>
                <a:spcPct val="115000"/>
              </a:lnSpc>
              <a:buClr>
                <a:schemeClr val="dk1"/>
              </a:buClr>
              <a:buSzPts val="1100"/>
            </a:pPr>
            <a:r>
              <a:rPr lang="en-GB" sz="2667" dirty="0">
                <a:solidFill>
                  <a:schemeClr val="dk1"/>
                </a:solidFill>
                <a:highlight>
                  <a:schemeClr val="lt1"/>
                </a:highlight>
                <a:latin typeface="Helvetica Neue Light"/>
                <a:ea typeface="Helvetica Neue Light"/>
                <a:cs typeface="Helvetica Neue Light"/>
                <a:sym typeface="Helvetica Neue Light"/>
              </a:rPr>
              <a:t>Si </a:t>
            </a:r>
            <a:r>
              <a:rPr lang="en-GB" sz="2667" dirty="0" err="1">
                <a:solidFill>
                  <a:schemeClr val="dk1"/>
                </a:solidFill>
                <a:highlight>
                  <a:schemeClr val="lt1"/>
                </a:highlight>
                <a:latin typeface="Helvetica Neue Light"/>
                <a:ea typeface="Helvetica Neue Light"/>
                <a:cs typeface="Helvetica Neue Light"/>
                <a:sym typeface="Helvetica Neue Light"/>
              </a:rPr>
              <a:t>tenemos</a:t>
            </a:r>
            <a:r>
              <a:rPr lang="en-GB" sz="2667" dirty="0">
                <a:solidFill>
                  <a:schemeClr val="dk1"/>
                </a:solidFill>
                <a:highlight>
                  <a:schemeClr val="lt1"/>
                </a:highlight>
                <a:latin typeface="Helvetica Neue Light"/>
                <a:ea typeface="Helvetica Neue Light"/>
                <a:cs typeface="Helvetica Neue Light"/>
                <a:sym typeface="Helvetica Neue Light"/>
              </a:rPr>
              <a:t> que hacer </a:t>
            </a:r>
            <a:r>
              <a:rPr lang="en-GB" sz="2667" dirty="0" err="1">
                <a:solidFill>
                  <a:schemeClr val="dk1"/>
                </a:solidFill>
                <a:highlight>
                  <a:schemeClr val="lt1"/>
                </a:highlight>
                <a:latin typeface="Helvetica Neue Light"/>
                <a:ea typeface="Helvetica Neue Light"/>
                <a:cs typeface="Helvetica Neue Light"/>
                <a:sym typeface="Helvetica Neue Light"/>
              </a:rPr>
              <a:t>alguna</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dirty="0" err="1">
                <a:solidFill>
                  <a:schemeClr val="dk1"/>
                </a:solidFill>
                <a:highlight>
                  <a:schemeClr val="lt1"/>
                </a:highlight>
                <a:latin typeface="Helvetica Neue Light"/>
                <a:ea typeface="Helvetica Neue Light"/>
                <a:cs typeface="Helvetica Neue Light"/>
                <a:sym typeface="Helvetica Neue Light"/>
              </a:rPr>
              <a:t>operación</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dirty="0" err="1">
                <a:solidFill>
                  <a:schemeClr val="dk1"/>
                </a:solidFill>
                <a:highlight>
                  <a:schemeClr val="lt1"/>
                </a:highlight>
                <a:latin typeface="Helvetica Neue Light"/>
                <a:ea typeface="Helvetica Neue Light"/>
                <a:cs typeface="Helvetica Neue Light"/>
                <a:sym typeface="Helvetica Neue Light"/>
              </a:rPr>
              <a:t>más</a:t>
            </a:r>
            <a:r>
              <a:rPr lang="en-GB" sz="2667" dirty="0">
                <a:solidFill>
                  <a:schemeClr val="dk1"/>
                </a:solidFill>
                <a:highlight>
                  <a:schemeClr val="lt1"/>
                </a:highlight>
                <a:latin typeface="Helvetica Neue Light"/>
                <a:ea typeface="Helvetica Neue Light"/>
                <a:cs typeface="Helvetica Neue Light"/>
                <a:sym typeface="Helvetica Neue Light"/>
              </a:rPr>
              <a:t> de una </a:t>
            </a:r>
            <a:r>
              <a:rPr lang="en-GB" sz="2667" dirty="0" err="1">
                <a:solidFill>
                  <a:schemeClr val="dk1"/>
                </a:solidFill>
                <a:highlight>
                  <a:schemeClr val="lt1"/>
                </a:highlight>
                <a:latin typeface="Helvetica Neue Light"/>
                <a:ea typeface="Helvetica Neue Light"/>
                <a:cs typeface="Helvetica Neue Light"/>
                <a:sym typeface="Helvetica Neue Light"/>
              </a:rPr>
              <a:t>vez</a:t>
            </a:r>
            <a:r>
              <a:rPr lang="en-GB" sz="2667" dirty="0">
                <a:solidFill>
                  <a:schemeClr val="dk1"/>
                </a:solidFill>
                <a:highlight>
                  <a:schemeClr val="lt1"/>
                </a:highlight>
                <a:latin typeface="Helvetica Neue Light"/>
                <a:ea typeface="Helvetica Neue Light"/>
                <a:cs typeface="Helvetica Neue Light"/>
                <a:sym typeface="Helvetica Neue Light"/>
              </a:rPr>
              <a:t> en el programa, de forma </a:t>
            </a:r>
            <a:r>
              <a:rPr lang="en-GB" sz="2667" dirty="0" err="1">
                <a:solidFill>
                  <a:schemeClr val="dk1"/>
                </a:solidFill>
                <a:highlight>
                  <a:schemeClr val="lt1"/>
                </a:highlight>
                <a:latin typeface="Helvetica Neue Light"/>
                <a:ea typeface="Helvetica Neue Light"/>
                <a:cs typeface="Helvetica Neue Light"/>
                <a:sym typeface="Helvetica Neue Light"/>
              </a:rPr>
              <a:t>consecutiva</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dirty="0" err="1">
                <a:solidFill>
                  <a:schemeClr val="dk1"/>
                </a:solidFill>
                <a:highlight>
                  <a:schemeClr val="lt1"/>
                </a:highlight>
                <a:latin typeface="Helvetica Neue Light"/>
                <a:ea typeface="Helvetica Neue Light"/>
                <a:cs typeface="Helvetica Neue Light"/>
                <a:sym typeface="Helvetica Neue Light"/>
              </a:rPr>
              <a:t>usaremos</a:t>
            </a:r>
            <a:r>
              <a:rPr lang="en-GB" sz="2667" dirty="0">
                <a:solidFill>
                  <a:schemeClr val="dk1"/>
                </a:solidFill>
                <a:highlight>
                  <a:schemeClr val="lt1"/>
                </a:highlight>
                <a:latin typeface="Helvetica Neue Light"/>
                <a:ea typeface="Helvetica Neue Light"/>
                <a:cs typeface="Helvetica Neue Light"/>
                <a:sym typeface="Helvetica Neue Light"/>
              </a:rPr>
              <a:t> las </a:t>
            </a:r>
            <a:r>
              <a:rPr lang="en-GB" sz="2667" dirty="0" err="1">
                <a:solidFill>
                  <a:schemeClr val="dk1"/>
                </a:solidFill>
                <a:highlight>
                  <a:schemeClr val="lt1"/>
                </a:highlight>
                <a:latin typeface="Helvetica Neue Light"/>
                <a:ea typeface="Helvetica Neue Light"/>
                <a:cs typeface="Helvetica Neue Light"/>
                <a:sym typeface="Helvetica Neue Light"/>
              </a:rPr>
              <a:t>estructuras</a:t>
            </a:r>
            <a:r>
              <a:rPr lang="en-GB" sz="2667" dirty="0">
                <a:solidFill>
                  <a:schemeClr val="dk1"/>
                </a:solidFill>
                <a:highlight>
                  <a:schemeClr val="lt1"/>
                </a:highlight>
                <a:latin typeface="Helvetica Neue Light"/>
                <a:ea typeface="Helvetica Neue Light"/>
                <a:cs typeface="Helvetica Neue Light"/>
                <a:sym typeface="Helvetica Neue Light"/>
              </a:rPr>
              <a:t> de </a:t>
            </a:r>
            <a:r>
              <a:rPr lang="en-GB" sz="2667" dirty="0" err="1">
                <a:solidFill>
                  <a:schemeClr val="dk1"/>
                </a:solidFill>
                <a:highlight>
                  <a:schemeClr val="lt1"/>
                </a:highlight>
                <a:latin typeface="Helvetica Neue Light"/>
                <a:ea typeface="Helvetica Neue Light"/>
                <a:cs typeface="Helvetica Neue Light"/>
                <a:sym typeface="Helvetica Neue Light"/>
              </a:rPr>
              <a:t>bucles</a:t>
            </a:r>
            <a:r>
              <a:rPr lang="en-GB" sz="2667" dirty="0">
                <a:solidFill>
                  <a:schemeClr val="dk1"/>
                </a:solidFill>
                <a:highlight>
                  <a:schemeClr val="lt1"/>
                </a:highlight>
                <a:latin typeface="Helvetica Neue Light"/>
                <a:ea typeface="Helvetica Neue Light"/>
                <a:cs typeface="Helvetica Neue Light"/>
                <a:sym typeface="Helvetica Neue Light"/>
              </a:rPr>
              <a:t> de PSEINT:  </a:t>
            </a:r>
            <a:r>
              <a:rPr lang="en-GB" sz="2667" b="1" dirty="0">
                <a:solidFill>
                  <a:srgbClr val="FF79C6"/>
                </a:solidFill>
                <a:highlight>
                  <a:schemeClr val="lt1"/>
                </a:highlight>
                <a:latin typeface="Helvetica Neue"/>
                <a:ea typeface="Helvetica Neue Light"/>
                <a:cs typeface="Helvetica Neue Light"/>
                <a:sym typeface="Helvetica Neue"/>
              </a:rPr>
              <a:t>Para</a:t>
            </a:r>
            <a:r>
              <a:rPr lang="en-GB" sz="2667" b="1" dirty="0">
                <a:solidFill>
                  <a:schemeClr val="dk1"/>
                </a:solidFill>
                <a:highlight>
                  <a:schemeClr val="lt1"/>
                </a:highlight>
                <a:latin typeface="Helvetica Neue"/>
                <a:ea typeface="Helvetica Neue"/>
                <a:cs typeface="Helvetica Neue"/>
                <a:sym typeface="Helvetica Neue"/>
              </a:rPr>
              <a:t>, </a:t>
            </a:r>
            <a:r>
              <a:rPr lang="en-GB" sz="2667" b="1" dirty="0" err="1">
                <a:solidFill>
                  <a:srgbClr val="FF79C6"/>
                </a:solidFill>
                <a:highlight>
                  <a:schemeClr val="lt1"/>
                </a:highlight>
                <a:latin typeface="Helvetica Neue"/>
                <a:ea typeface="Helvetica Neue"/>
                <a:cs typeface="Helvetica Neue"/>
                <a:sym typeface="Helvetica Neue"/>
              </a:rPr>
              <a:t>Mientras</a:t>
            </a:r>
            <a:r>
              <a:rPr lang="en-GB" sz="2667" b="1" dirty="0">
                <a:solidFill>
                  <a:srgbClr val="FF79C6"/>
                </a:solidFill>
                <a:highlight>
                  <a:schemeClr val="lt1"/>
                </a:highlight>
                <a:latin typeface="Helvetica Neue"/>
                <a:ea typeface="Helvetica Neue"/>
                <a:cs typeface="Helvetica Neue"/>
                <a:sym typeface="Helvetica Neue"/>
              </a:rPr>
              <a:t> </a:t>
            </a:r>
            <a:r>
              <a:rPr lang="en-GB" sz="2667" b="1" dirty="0">
                <a:highlight>
                  <a:schemeClr val="lt1"/>
                </a:highlight>
                <a:latin typeface="Helvetica Neue"/>
                <a:ea typeface="Helvetica Neue"/>
                <a:cs typeface="Helvetica Neue"/>
                <a:sym typeface="Helvetica Neue"/>
              </a:rPr>
              <a:t>o</a:t>
            </a:r>
            <a:r>
              <a:rPr lang="en-GB" sz="2667" b="1" dirty="0">
                <a:solidFill>
                  <a:srgbClr val="8215BC"/>
                </a:solidFill>
                <a:highlight>
                  <a:schemeClr val="lt1"/>
                </a:highlight>
                <a:latin typeface="Helvetica Neue"/>
                <a:ea typeface="Helvetica Neue"/>
                <a:cs typeface="Helvetica Neue"/>
                <a:sym typeface="Helvetica Neue"/>
              </a:rPr>
              <a:t> </a:t>
            </a:r>
            <a:r>
              <a:rPr lang="en-GB" sz="2667" b="1" dirty="0" err="1">
                <a:solidFill>
                  <a:srgbClr val="FF79C6"/>
                </a:solidFill>
                <a:highlight>
                  <a:schemeClr val="lt1"/>
                </a:highlight>
                <a:latin typeface="Helvetica Neue"/>
                <a:ea typeface="Helvetica Neue"/>
                <a:cs typeface="Helvetica Neue"/>
                <a:sym typeface="Helvetica Neue"/>
              </a:rPr>
              <a:t>Repetir</a:t>
            </a:r>
            <a:r>
              <a:rPr lang="en-GB" sz="2667" dirty="0">
                <a:solidFill>
                  <a:schemeClr val="dk1"/>
                </a:solidFill>
                <a:highlight>
                  <a:schemeClr val="lt1"/>
                </a:highlight>
                <a:latin typeface="Helvetica Neue Light"/>
                <a:ea typeface="Helvetica Neue Light"/>
                <a:cs typeface="Helvetica Neue Light"/>
                <a:sym typeface="Helvetica Neue Light"/>
              </a:rPr>
              <a:t>.</a:t>
            </a:r>
            <a:endParaRPr sz="2667" dirty="0">
              <a:solidFill>
                <a:schemeClr val="dk1"/>
              </a:solidFill>
              <a:highlight>
                <a:srgbClr val="E0FF00"/>
              </a:highlight>
              <a:latin typeface="Helvetica Neue Light"/>
              <a:ea typeface="Helvetica Neue Light"/>
              <a:cs typeface="Helvetica Neue Light"/>
              <a:sym typeface="Helvetica Neue Light"/>
            </a:endParaRPr>
          </a:p>
          <a:p>
            <a:pPr>
              <a:lnSpc>
                <a:spcPct val="115000"/>
              </a:lnSpc>
            </a:pPr>
            <a:endParaRPr sz="2667" dirty="0">
              <a:solidFill>
                <a:schemeClr val="dk1"/>
              </a:solidFill>
              <a:highlight>
                <a:srgbClr val="E0FF00"/>
              </a:highlight>
              <a:latin typeface="Helvetica Neue Light"/>
              <a:ea typeface="Helvetica Neue Light"/>
              <a:cs typeface="Helvetica Neue Light"/>
              <a:sym typeface="Helvetica Neue Light"/>
            </a:endParaRPr>
          </a:p>
          <a:p>
            <a:pPr>
              <a:lnSpc>
                <a:spcPct val="115000"/>
              </a:lnSpc>
            </a:pPr>
            <a:endParaRPr sz="2667" dirty="0">
              <a:solidFill>
                <a:schemeClr val="dk1"/>
              </a:solidFill>
              <a:highlight>
                <a:srgbClr val="FFFFFF"/>
              </a:highlight>
              <a:latin typeface="Helvetica Neue Light"/>
              <a:ea typeface="Helvetica Neue Light"/>
              <a:cs typeface="Helvetica Neue Light"/>
              <a:sym typeface="Helvetica Neue Light"/>
            </a:endParaRPr>
          </a:p>
        </p:txBody>
      </p:sp>
      <p:sp>
        <p:nvSpPr>
          <p:cNvPr id="310" name="Google Shape;310;p63"/>
          <p:cNvSpPr txBox="1"/>
          <p:nvPr/>
        </p:nvSpPr>
        <p:spPr>
          <a:xfrm>
            <a:off x="6929733" y="610869"/>
            <a:ext cx="4042800" cy="764198"/>
          </a:xfrm>
          <a:prstGeom prst="rect">
            <a:avLst/>
          </a:prstGeom>
          <a:noFill/>
          <a:ln>
            <a:noFill/>
          </a:ln>
        </p:spPr>
        <p:txBody>
          <a:bodyPr spcFirstLastPara="1" wrap="square" lIns="121900" tIns="121900" rIns="121900" bIns="121900" anchor="t" anchorCtr="0">
            <a:noAutofit/>
          </a:bodyPr>
          <a:lstStyle/>
          <a:p>
            <a:r>
              <a:rPr lang="en-GB" sz="3467" i="1" dirty="0">
                <a:solidFill>
                  <a:schemeClr val="bg1"/>
                </a:solidFill>
                <a:latin typeface="Anton"/>
                <a:ea typeface="Anton"/>
                <a:cs typeface="Anton"/>
                <a:sym typeface="Anton"/>
              </a:rPr>
              <a:t>CICLOS EN PSEINT</a:t>
            </a:r>
            <a:endParaRPr sz="3467" i="1" dirty="0">
              <a:latin typeface="Anton"/>
              <a:ea typeface="Anton"/>
              <a:cs typeface="Anton"/>
              <a:sym typeface="Anton"/>
            </a:endParaRPr>
          </a:p>
        </p:txBody>
      </p:sp>
      <p:pic>
        <p:nvPicPr>
          <p:cNvPr id="3" name="Imagen 2">
            <a:extLst>
              <a:ext uri="{FF2B5EF4-FFF2-40B4-BE49-F238E27FC236}">
                <a16:creationId xmlns:a16="http://schemas.microsoft.com/office/drawing/2014/main" id="{5CC94C0A-1C94-4997-B407-847394C36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71" y="610869"/>
            <a:ext cx="5914129" cy="5911995"/>
          </a:xfrm>
          <a:prstGeom prst="rect">
            <a:avLst/>
          </a:prstGeom>
        </p:spPr>
      </p:pic>
      <p:pic>
        <p:nvPicPr>
          <p:cNvPr id="4" name="Picture 2">
            <a:extLst>
              <a:ext uri="{FF2B5EF4-FFF2-40B4-BE49-F238E27FC236}">
                <a16:creationId xmlns:a16="http://schemas.microsoft.com/office/drawing/2014/main" id="{7632E40A-73DE-4746-8A72-21A579DA90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98" y="0"/>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64"/>
          <p:cNvSpPr txBox="1"/>
          <p:nvPr/>
        </p:nvSpPr>
        <p:spPr>
          <a:xfrm>
            <a:off x="3548800" y="750400"/>
            <a:ext cx="5094400" cy="1318800"/>
          </a:xfrm>
          <a:prstGeom prst="rect">
            <a:avLst/>
          </a:prstGeom>
          <a:noFill/>
          <a:ln>
            <a:noFill/>
          </a:ln>
        </p:spPr>
        <p:txBody>
          <a:bodyPr spcFirstLastPara="1" wrap="square" lIns="121900" tIns="121900" rIns="121900" bIns="121900" anchor="t" anchorCtr="0">
            <a:noAutofit/>
          </a:bodyPr>
          <a:lstStyle/>
          <a:p>
            <a:pPr algn="ctr"/>
            <a:r>
              <a:rPr lang="en-GB" sz="6000" i="1" dirty="0">
                <a:solidFill>
                  <a:schemeClr val="bg1"/>
                </a:solidFill>
                <a:latin typeface="Anton"/>
                <a:ea typeface="Anton"/>
                <a:cs typeface="Anton"/>
                <a:sym typeface="Anton"/>
              </a:rPr>
              <a:t>TIPOS DE BUCLES</a:t>
            </a:r>
            <a:endParaRPr sz="6000" i="1" dirty="0">
              <a:solidFill>
                <a:schemeClr val="bg1"/>
              </a:solidFill>
              <a:latin typeface="Anton"/>
              <a:ea typeface="Anton"/>
              <a:cs typeface="Anton"/>
              <a:sym typeface="Anton"/>
            </a:endParaRPr>
          </a:p>
        </p:txBody>
      </p:sp>
      <p:sp>
        <p:nvSpPr>
          <p:cNvPr id="318" name="Google Shape;318;p64"/>
          <p:cNvSpPr txBox="1"/>
          <p:nvPr/>
        </p:nvSpPr>
        <p:spPr>
          <a:xfrm>
            <a:off x="1422833" y="2317733"/>
            <a:ext cx="9421600" cy="3524800"/>
          </a:xfrm>
          <a:prstGeom prst="rect">
            <a:avLst/>
          </a:prstGeom>
          <a:noFill/>
          <a:ln>
            <a:noFill/>
          </a:ln>
        </p:spPr>
        <p:txBody>
          <a:bodyPr spcFirstLastPara="1" wrap="square" lIns="121900" tIns="121900" rIns="121900" bIns="121900" anchor="t" anchorCtr="0">
            <a:noAutofit/>
          </a:bodyPr>
          <a:lstStyle/>
          <a:p>
            <a:pPr marL="609585" indent="-474121">
              <a:lnSpc>
                <a:spcPct val="115000"/>
              </a:lnSpc>
              <a:buClr>
                <a:srgbClr val="3CEFAB"/>
              </a:buClr>
              <a:buSzPts val="2000"/>
              <a:buFont typeface="Helvetica Neue"/>
              <a:buChar char="●"/>
            </a:pPr>
            <a:r>
              <a:rPr lang="en-GB" sz="2667" b="1" i="1" dirty="0">
                <a:solidFill>
                  <a:schemeClr val="dk1"/>
                </a:solidFill>
                <a:latin typeface="Helvetica Neue"/>
                <a:ea typeface="Helvetica Neue"/>
                <a:cs typeface="Helvetica Neue"/>
                <a:sym typeface="Helvetica Neue"/>
              </a:rPr>
              <a:t>CICLOS POR CONTEO</a:t>
            </a:r>
            <a:endParaRPr sz="2667" b="1" i="1" dirty="0">
              <a:solidFill>
                <a:schemeClr val="dk1"/>
              </a:solidFill>
              <a:latin typeface="Helvetica Neue"/>
              <a:ea typeface="Helvetica Neue"/>
              <a:cs typeface="Helvetica Neue"/>
              <a:sym typeface="Helvetica Neue"/>
            </a:endParaRPr>
          </a:p>
          <a:p>
            <a:pPr>
              <a:lnSpc>
                <a:spcPct val="115000"/>
              </a:lnSpc>
            </a:pPr>
            <a:r>
              <a:rPr lang="en-GB" sz="2667" dirty="0" err="1">
                <a:solidFill>
                  <a:schemeClr val="dk1"/>
                </a:solidFill>
                <a:highlight>
                  <a:schemeClr val="lt1"/>
                </a:highlight>
                <a:latin typeface="Helvetica Neue Light"/>
                <a:ea typeface="Helvetica Neue Light"/>
                <a:cs typeface="Helvetica Neue Light"/>
                <a:sym typeface="Helvetica Neue Light"/>
              </a:rPr>
              <a:t>Repiten</a:t>
            </a:r>
            <a:r>
              <a:rPr lang="en-GB" sz="2667" dirty="0">
                <a:solidFill>
                  <a:schemeClr val="dk1"/>
                </a:solidFill>
                <a:highlight>
                  <a:schemeClr val="lt1"/>
                </a:highlight>
                <a:latin typeface="Helvetica Neue Light"/>
                <a:ea typeface="Helvetica Neue Light"/>
                <a:cs typeface="Helvetica Neue Light"/>
                <a:sym typeface="Helvetica Neue Light"/>
              </a:rPr>
              <a:t> un </a:t>
            </a:r>
            <a:r>
              <a:rPr lang="en-GB" sz="2667" dirty="0" err="1">
                <a:solidFill>
                  <a:schemeClr val="dk1"/>
                </a:solidFill>
                <a:highlight>
                  <a:schemeClr val="lt1"/>
                </a:highlight>
                <a:latin typeface="Helvetica Neue Light"/>
                <a:ea typeface="Helvetica Neue Light"/>
                <a:cs typeface="Helvetica Neue Light"/>
                <a:sym typeface="Helvetica Neue Light"/>
              </a:rPr>
              <a:t>bloque</a:t>
            </a:r>
            <a:r>
              <a:rPr lang="en-GB" sz="2667" dirty="0">
                <a:solidFill>
                  <a:schemeClr val="dk1"/>
                </a:solidFill>
                <a:highlight>
                  <a:schemeClr val="lt1"/>
                </a:highlight>
                <a:latin typeface="Helvetica Neue Light"/>
                <a:ea typeface="Helvetica Neue Light"/>
                <a:cs typeface="Helvetica Neue Light"/>
                <a:sym typeface="Helvetica Neue Light"/>
              </a:rPr>
              <a:t> de </a:t>
            </a:r>
            <a:r>
              <a:rPr lang="en-GB" sz="2667" dirty="0" err="1">
                <a:solidFill>
                  <a:schemeClr val="dk1"/>
                </a:solidFill>
                <a:highlight>
                  <a:schemeClr val="lt1"/>
                </a:highlight>
                <a:latin typeface="Helvetica Neue Light"/>
                <a:ea typeface="Helvetica Neue Light"/>
                <a:cs typeface="Helvetica Neue Light"/>
                <a:sym typeface="Helvetica Neue Light"/>
              </a:rPr>
              <a:t>código</a:t>
            </a:r>
            <a:r>
              <a:rPr lang="en-GB" sz="2667" dirty="0">
                <a:solidFill>
                  <a:schemeClr val="dk1"/>
                </a:solidFill>
                <a:highlight>
                  <a:schemeClr val="lt1"/>
                </a:highlight>
                <a:latin typeface="Helvetica Neue Light"/>
                <a:ea typeface="Helvetica Neue Light"/>
                <a:cs typeface="Helvetica Neue Light"/>
                <a:sym typeface="Helvetica Neue Light"/>
              </a:rPr>
              <a:t> un </a:t>
            </a:r>
            <a:r>
              <a:rPr lang="en-GB" sz="2667" dirty="0" err="1">
                <a:solidFill>
                  <a:schemeClr val="dk1"/>
                </a:solidFill>
                <a:highlight>
                  <a:schemeClr val="lt1"/>
                </a:highlight>
                <a:latin typeface="Helvetica Neue Light"/>
                <a:ea typeface="Helvetica Neue Light"/>
                <a:cs typeface="Helvetica Neue Light"/>
                <a:sym typeface="Helvetica Neue Light"/>
              </a:rPr>
              <a:t>número</a:t>
            </a:r>
            <a:r>
              <a:rPr lang="en-GB" sz="2667" dirty="0">
                <a:solidFill>
                  <a:schemeClr val="dk1"/>
                </a:solidFill>
                <a:highlight>
                  <a:schemeClr val="lt1"/>
                </a:highlight>
                <a:latin typeface="Helvetica Neue Light"/>
                <a:ea typeface="Helvetica Neue Light"/>
                <a:cs typeface="Helvetica Neue Light"/>
                <a:sym typeface="Helvetica Neue Light"/>
              </a:rPr>
              <a:t> de </a:t>
            </a:r>
            <a:r>
              <a:rPr lang="en-GB" sz="2667" dirty="0" err="1">
                <a:solidFill>
                  <a:schemeClr val="dk1"/>
                </a:solidFill>
                <a:highlight>
                  <a:schemeClr val="lt1"/>
                </a:highlight>
                <a:latin typeface="Helvetica Neue Light"/>
                <a:ea typeface="Helvetica Neue Light"/>
                <a:cs typeface="Helvetica Neue Light"/>
                <a:sym typeface="Helvetica Neue Light"/>
              </a:rPr>
              <a:t>veces</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dirty="0" err="1">
                <a:solidFill>
                  <a:schemeClr val="dk1"/>
                </a:solidFill>
                <a:highlight>
                  <a:schemeClr val="lt1"/>
                </a:highlight>
                <a:latin typeface="Helvetica Neue Light"/>
                <a:ea typeface="Helvetica Neue Light"/>
                <a:cs typeface="Helvetica Neue Light"/>
                <a:sym typeface="Helvetica Neue Light"/>
              </a:rPr>
              <a:t>específica</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dirty="0" err="1">
                <a:solidFill>
                  <a:schemeClr val="dk1"/>
                </a:solidFill>
                <a:highlight>
                  <a:schemeClr val="lt1"/>
                </a:highlight>
                <a:latin typeface="Helvetica Neue Light"/>
                <a:ea typeface="Helvetica Neue Light"/>
                <a:cs typeface="Helvetica Neue Light"/>
                <a:sym typeface="Helvetica Neue Light"/>
              </a:rPr>
              <a:t>Estructura</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b="1" dirty="0">
                <a:solidFill>
                  <a:srgbClr val="8215BC"/>
                </a:solidFill>
                <a:highlight>
                  <a:schemeClr val="lt1"/>
                </a:highlight>
                <a:latin typeface="Helvetica Neue"/>
                <a:ea typeface="Helvetica Neue Light"/>
                <a:cs typeface="Helvetica Neue Light"/>
                <a:sym typeface="Helvetica Neue"/>
              </a:rPr>
              <a:t>Para</a:t>
            </a:r>
            <a:r>
              <a:rPr lang="en-GB" sz="2667" dirty="0">
                <a:solidFill>
                  <a:srgbClr val="8215BC"/>
                </a:solidFill>
                <a:highlight>
                  <a:schemeClr val="lt1"/>
                </a:highlight>
                <a:latin typeface="Helvetica Neue Light"/>
                <a:ea typeface="Helvetica Neue Light"/>
                <a:cs typeface="Helvetica Neue Light"/>
                <a:sym typeface="Helvetica Neue Light"/>
              </a:rPr>
              <a:t>. </a:t>
            </a:r>
            <a:endParaRPr sz="2667" dirty="0">
              <a:solidFill>
                <a:srgbClr val="8215BC"/>
              </a:solidFill>
              <a:highlight>
                <a:schemeClr val="lt1"/>
              </a:highlight>
              <a:latin typeface="Helvetica Neue Light"/>
              <a:ea typeface="Helvetica Neue Light"/>
              <a:cs typeface="Helvetica Neue Light"/>
              <a:sym typeface="Helvetica Neue Light"/>
            </a:endParaRPr>
          </a:p>
          <a:p>
            <a:pPr>
              <a:lnSpc>
                <a:spcPct val="115000"/>
              </a:lnSpc>
            </a:pPr>
            <a:endParaRPr sz="2667" dirty="0">
              <a:solidFill>
                <a:srgbClr val="8215BC"/>
              </a:solidFill>
              <a:highlight>
                <a:schemeClr val="lt1"/>
              </a:highlight>
              <a:latin typeface="Helvetica Neue Light"/>
              <a:ea typeface="Helvetica Neue Light"/>
              <a:cs typeface="Helvetica Neue Light"/>
              <a:sym typeface="Helvetica Neue Light"/>
            </a:endParaRPr>
          </a:p>
          <a:p>
            <a:pPr marL="609585" indent="-474121">
              <a:lnSpc>
                <a:spcPct val="115000"/>
              </a:lnSpc>
              <a:buClr>
                <a:srgbClr val="3CEFAB"/>
              </a:buClr>
              <a:buSzPts val="2000"/>
              <a:buFont typeface="Helvetica Neue"/>
              <a:buChar char="●"/>
            </a:pPr>
            <a:r>
              <a:rPr lang="en-GB" sz="2667" b="1" i="1" dirty="0">
                <a:solidFill>
                  <a:schemeClr val="dk1"/>
                </a:solidFill>
                <a:latin typeface="Helvetica Neue"/>
                <a:ea typeface="Helvetica Neue"/>
                <a:cs typeface="Helvetica Neue"/>
                <a:sym typeface="Helvetica Neue"/>
              </a:rPr>
              <a:t>CICLOS CONDICIONALES</a:t>
            </a:r>
            <a:endParaRPr sz="2667" b="1" i="1" dirty="0">
              <a:solidFill>
                <a:schemeClr val="dk1"/>
              </a:solidFill>
              <a:latin typeface="Helvetica Neue"/>
              <a:ea typeface="Helvetica Neue"/>
              <a:cs typeface="Helvetica Neue"/>
              <a:sym typeface="Helvetica Neue"/>
            </a:endParaRPr>
          </a:p>
          <a:p>
            <a:pPr>
              <a:lnSpc>
                <a:spcPct val="115000"/>
              </a:lnSpc>
            </a:pPr>
            <a:r>
              <a:rPr lang="en-GB" sz="2667" dirty="0" err="1">
                <a:solidFill>
                  <a:schemeClr val="dk1"/>
                </a:solidFill>
                <a:highlight>
                  <a:schemeClr val="lt1"/>
                </a:highlight>
                <a:latin typeface="Helvetica Neue Light"/>
                <a:ea typeface="Helvetica Neue Light"/>
                <a:cs typeface="Helvetica Neue Light"/>
                <a:sym typeface="Helvetica Neue Light"/>
              </a:rPr>
              <a:t>Repiten</a:t>
            </a:r>
            <a:r>
              <a:rPr lang="en-GB" sz="2667" dirty="0">
                <a:solidFill>
                  <a:schemeClr val="dk1"/>
                </a:solidFill>
                <a:highlight>
                  <a:schemeClr val="lt1"/>
                </a:highlight>
                <a:latin typeface="Helvetica Neue Light"/>
                <a:ea typeface="Helvetica Neue Light"/>
                <a:cs typeface="Helvetica Neue Light"/>
                <a:sym typeface="Helvetica Neue Light"/>
              </a:rPr>
              <a:t> un </a:t>
            </a:r>
            <a:r>
              <a:rPr lang="en-GB" sz="2667" dirty="0" err="1">
                <a:solidFill>
                  <a:schemeClr val="dk1"/>
                </a:solidFill>
                <a:highlight>
                  <a:schemeClr val="lt1"/>
                </a:highlight>
                <a:latin typeface="Helvetica Neue Light"/>
                <a:ea typeface="Helvetica Neue Light"/>
                <a:cs typeface="Helvetica Neue Light"/>
                <a:sym typeface="Helvetica Neue Light"/>
              </a:rPr>
              <a:t>bloque</a:t>
            </a:r>
            <a:r>
              <a:rPr lang="en-GB" sz="2667" dirty="0">
                <a:solidFill>
                  <a:schemeClr val="dk1"/>
                </a:solidFill>
                <a:highlight>
                  <a:schemeClr val="lt1"/>
                </a:highlight>
                <a:latin typeface="Helvetica Neue Light"/>
                <a:ea typeface="Helvetica Neue Light"/>
                <a:cs typeface="Helvetica Neue Light"/>
                <a:sym typeface="Helvetica Neue Light"/>
              </a:rPr>
              <a:t> de </a:t>
            </a:r>
            <a:r>
              <a:rPr lang="en-GB" sz="2667" dirty="0" err="1">
                <a:solidFill>
                  <a:schemeClr val="dk1"/>
                </a:solidFill>
                <a:highlight>
                  <a:schemeClr val="lt1"/>
                </a:highlight>
                <a:latin typeface="Helvetica Neue Light"/>
                <a:ea typeface="Helvetica Neue Light"/>
                <a:cs typeface="Helvetica Neue Light"/>
                <a:sym typeface="Helvetica Neue Light"/>
              </a:rPr>
              <a:t>código</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dirty="0" err="1">
                <a:solidFill>
                  <a:schemeClr val="dk1"/>
                </a:solidFill>
                <a:highlight>
                  <a:schemeClr val="lt1"/>
                </a:highlight>
                <a:latin typeface="Helvetica Neue Light"/>
                <a:ea typeface="Helvetica Neue Light"/>
                <a:cs typeface="Helvetica Neue Light"/>
                <a:sym typeface="Helvetica Neue Light"/>
              </a:rPr>
              <a:t>mientras</a:t>
            </a:r>
            <a:r>
              <a:rPr lang="en-GB" sz="2667" dirty="0">
                <a:solidFill>
                  <a:schemeClr val="dk1"/>
                </a:solidFill>
                <a:highlight>
                  <a:schemeClr val="lt1"/>
                </a:highlight>
                <a:latin typeface="Helvetica Neue Light"/>
                <a:ea typeface="Helvetica Neue Light"/>
                <a:cs typeface="Helvetica Neue Light"/>
                <a:sym typeface="Helvetica Neue Light"/>
              </a:rPr>
              <a:t> la </a:t>
            </a:r>
            <a:r>
              <a:rPr lang="en-GB" sz="2667" dirty="0" err="1">
                <a:solidFill>
                  <a:schemeClr val="dk1"/>
                </a:solidFill>
                <a:highlight>
                  <a:schemeClr val="lt1"/>
                </a:highlight>
                <a:latin typeface="Helvetica Neue Light"/>
                <a:ea typeface="Helvetica Neue Light"/>
                <a:cs typeface="Helvetica Neue Light"/>
                <a:sym typeface="Helvetica Neue Light"/>
              </a:rPr>
              <a:t>condición</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dirty="0" err="1">
                <a:solidFill>
                  <a:schemeClr val="dk1"/>
                </a:solidFill>
                <a:highlight>
                  <a:schemeClr val="lt1"/>
                </a:highlight>
                <a:latin typeface="Helvetica Neue Light"/>
                <a:ea typeface="Helvetica Neue Light"/>
                <a:cs typeface="Helvetica Neue Light"/>
                <a:sym typeface="Helvetica Neue Light"/>
              </a:rPr>
              <a:t>evaluada</a:t>
            </a:r>
            <a:r>
              <a:rPr lang="en-GB" sz="2667" dirty="0">
                <a:solidFill>
                  <a:schemeClr val="dk1"/>
                </a:solidFill>
                <a:highlight>
                  <a:schemeClr val="lt1"/>
                </a:highlight>
                <a:latin typeface="Helvetica Neue Light"/>
                <a:ea typeface="Helvetica Neue Light"/>
                <a:cs typeface="Helvetica Neue Light"/>
                <a:sym typeface="Helvetica Neue Light"/>
              </a:rPr>
              <a:t> es </a:t>
            </a:r>
            <a:r>
              <a:rPr lang="en-GB" sz="2667" dirty="0" err="1">
                <a:solidFill>
                  <a:schemeClr val="dk1"/>
                </a:solidFill>
                <a:highlight>
                  <a:schemeClr val="lt1"/>
                </a:highlight>
                <a:latin typeface="Helvetica Neue Light"/>
                <a:ea typeface="Helvetica Neue Light"/>
                <a:cs typeface="Helvetica Neue Light"/>
                <a:sym typeface="Helvetica Neue Light"/>
              </a:rPr>
              <a:t>verdadera</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dirty="0" err="1">
                <a:solidFill>
                  <a:schemeClr val="dk1"/>
                </a:solidFill>
                <a:highlight>
                  <a:schemeClr val="lt1"/>
                </a:highlight>
                <a:latin typeface="Helvetica Neue Light"/>
                <a:ea typeface="Helvetica Neue Light"/>
                <a:cs typeface="Helvetica Neue Light"/>
                <a:sym typeface="Helvetica Neue Light"/>
              </a:rPr>
              <a:t>Estructuras</a:t>
            </a:r>
            <a:r>
              <a:rPr lang="en-GB" sz="2667" dirty="0">
                <a:solidFill>
                  <a:schemeClr val="dk1"/>
                </a:solidFill>
                <a:highlight>
                  <a:schemeClr val="lt1"/>
                </a:highlight>
                <a:latin typeface="Helvetica Neue Light"/>
                <a:ea typeface="Helvetica Neue Light"/>
                <a:cs typeface="Helvetica Neue Light"/>
                <a:sym typeface="Helvetica Neue Light"/>
              </a:rPr>
              <a:t> </a:t>
            </a:r>
            <a:r>
              <a:rPr lang="en-GB" sz="2667" b="1" dirty="0" err="1">
                <a:solidFill>
                  <a:srgbClr val="8215BC"/>
                </a:solidFill>
                <a:highlight>
                  <a:schemeClr val="lt1"/>
                </a:highlight>
                <a:latin typeface="Helvetica Neue"/>
                <a:ea typeface="Helvetica Neue Light"/>
                <a:cs typeface="Helvetica Neue Light"/>
                <a:sym typeface="Helvetica Neue"/>
              </a:rPr>
              <a:t>Mientras</a:t>
            </a:r>
            <a:r>
              <a:rPr lang="en-GB" sz="2667" b="1" dirty="0">
                <a:solidFill>
                  <a:srgbClr val="8215BC"/>
                </a:solidFill>
                <a:highlight>
                  <a:schemeClr val="lt1"/>
                </a:highlight>
                <a:latin typeface="Helvetica Neue"/>
                <a:ea typeface="Helvetica Neue"/>
                <a:cs typeface="Helvetica Neue"/>
                <a:sym typeface="Helvetica Neue"/>
              </a:rPr>
              <a:t> </a:t>
            </a:r>
            <a:r>
              <a:rPr lang="en-GB" sz="2667" dirty="0">
                <a:highlight>
                  <a:schemeClr val="lt1"/>
                </a:highlight>
                <a:latin typeface="Helvetica Neue Light"/>
                <a:ea typeface="Helvetica Neue Light"/>
                <a:cs typeface="Helvetica Neue Light"/>
                <a:sym typeface="Helvetica Neue Light"/>
              </a:rPr>
              <a:t>y</a:t>
            </a:r>
            <a:r>
              <a:rPr lang="en-GB" sz="2667" dirty="0">
                <a:solidFill>
                  <a:srgbClr val="8215BC"/>
                </a:solidFill>
                <a:highlight>
                  <a:schemeClr val="lt1"/>
                </a:highlight>
                <a:latin typeface="Helvetica Neue Light"/>
                <a:ea typeface="Helvetica Neue Light"/>
                <a:cs typeface="Helvetica Neue Light"/>
                <a:sym typeface="Helvetica Neue Light"/>
              </a:rPr>
              <a:t> </a:t>
            </a:r>
            <a:r>
              <a:rPr lang="en-GB" sz="2667" b="1" dirty="0" err="1">
                <a:solidFill>
                  <a:srgbClr val="8215BC"/>
                </a:solidFill>
                <a:highlight>
                  <a:schemeClr val="lt1"/>
                </a:highlight>
                <a:latin typeface="Helvetica Neue"/>
                <a:ea typeface="Helvetica Neue Light"/>
                <a:cs typeface="Helvetica Neue Light"/>
                <a:sym typeface="Helvetica Neue"/>
              </a:rPr>
              <a:t>Repetir</a:t>
            </a:r>
            <a:r>
              <a:rPr lang="en-GB" sz="2667" dirty="0">
                <a:solidFill>
                  <a:schemeClr val="dk1"/>
                </a:solidFill>
                <a:highlight>
                  <a:schemeClr val="lt1"/>
                </a:highlight>
                <a:latin typeface="Helvetica Neue Light"/>
                <a:ea typeface="Helvetica Neue Light"/>
                <a:cs typeface="Helvetica Neue Light"/>
                <a:sym typeface="Helvetica Neue Light"/>
              </a:rPr>
              <a:t>.</a:t>
            </a:r>
            <a:endParaRPr sz="2667" dirty="0">
              <a:solidFill>
                <a:schemeClr val="dk1"/>
              </a:solidFill>
              <a:highlight>
                <a:schemeClr val="lt1"/>
              </a:highlight>
              <a:latin typeface="Helvetica Neue Light"/>
              <a:ea typeface="Helvetica Neue Light"/>
              <a:cs typeface="Helvetica Neue Light"/>
              <a:sym typeface="Helvetica Neue Light"/>
            </a:endParaRPr>
          </a:p>
          <a:p>
            <a:pPr algn="ctr">
              <a:lnSpc>
                <a:spcPct val="115000"/>
              </a:lnSpc>
            </a:pPr>
            <a:endParaRPr sz="2667" dirty="0">
              <a:solidFill>
                <a:schemeClr val="dk1"/>
              </a:solidFill>
              <a:highlight>
                <a:srgbClr val="FFFFFF"/>
              </a:highlight>
              <a:latin typeface="Helvetica Neue Light"/>
              <a:ea typeface="Helvetica Neue Light"/>
              <a:cs typeface="Helvetica Neue Light"/>
              <a:sym typeface="Helvetica Neue Light"/>
            </a:endParaRPr>
          </a:p>
        </p:txBody>
      </p:sp>
      <p:pic>
        <p:nvPicPr>
          <p:cNvPr id="320" name="Google Shape;320;p64"/>
          <p:cNvPicPr preferRelativeResize="0"/>
          <p:nvPr/>
        </p:nvPicPr>
        <p:blipFill>
          <a:blip r:embed="rId3">
            <a:alphaModFix/>
          </a:blip>
          <a:stretch>
            <a:fillRect/>
          </a:stretch>
        </p:blipFill>
        <p:spPr>
          <a:xfrm>
            <a:off x="8862133" y="801951"/>
            <a:ext cx="2431400" cy="1215700"/>
          </a:xfrm>
          <a:prstGeom prst="rect">
            <a:avLst/>
          </a:prstGeom>
          <a:noFill/>
          <a:ln>
            <a:noFill/>
          </a:ln>
        </p:spPr>
      </p:pic>
      <p:pic>
        <p:nvPicPr>
          <p:cNvPr id="2" name="Picture 2">
            <a:extLst>
              <a:ext uri="{FF2B5EF4-FFF2-40B4-BE49-F238E27FC236}">
                <a16:creationId xmlns:a16="http://schemas.microsoft.com/office/drawing/2014/main" id="{CBD5F1D2-FFFF-45C0-BBB7-83DC49A272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Shape 394"/>
        <p:cNvGrpSpPr/>
        <p:nvPr/>
      </p:nvGrpSpPr>
      <p:grpSpPr>
        <a:xfrm>
          <a:off x="0" y="0"/>
          <a:ext cx="0" cy="0"/>
          <a:chOff x="0" y="0"/>
          <a:chExt cx="0" cy="0"/>
        </a:xfrm>
      </p:grpSpPr>
      <p:sp>
        <p:nvSpPr>
          <p:cNvPr id="395" name="Google Shape;395;p74"/>
          <p:cNvSpPr txBox="1"/>
          <p:nvPr/>
        </p:nvSpPr>
        <p:spPr>
          <a:xfrm>
            <a:off x="2343945" y="2340848"/>
            <a:ext cx="63588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9600" i="1" dirty="0">
                <a:solidFill>
                  <a:srgbClr val="E0FF00"/>
                </a:solidFill>
                <a:latin typeface="Anton"/>
                <a:ea typeface="Anton"/>
                <a:cs typeface="Anton"/>
                <a:sym typeface="Anton"/>
              </a:rPr>
              <a:t>MIENTRAS</a:t>
            </a:r>
            <a:endParaRPr sz="9600" i="1" dirty="0">
              <a:solidFill>
                <a:srgbClr val="E0FF00"/>
              </a:solidFill>
              <a:latin typeface="Anton"/>
              <a:ea typeface="Anton"/>
              <a:cs typeface="Anton"/>
              <a:sym typeface="Anton"/>
            </a:endParaRPr>
          </a:p>
        </p:txBody>
      </p:sp>
      <p:pic>
        <p:nvPicPr>
          <p:cNvPr id="2" name="Picture 2">
            <a:extLst>
              <a:ext uri="{FF2B5EF4-FFF2-40B4-BE49-F238E27FC236}">
                <a16:creationId xmlns:a16="http://schemas.microsoft.com/office/drawing/2014/main" id="{FADCDB28-01D7-457F-807F-2ACAAF6F45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
        <p:cNvGrpSpPr/>
        <p:nvPr/>
      </p:nvGrpSpPr>
      <p:grpSpPr>
        <a:xfrm>
          <a:off x="0" y="0"/>
          <a:ext cx="0" cy="0"/>
          <a:chOff x="0" y="0"/>
          <a:chExt cx="0" cy="0"/>
        </a:xfrm>
      </p:grpSpPr>
      <p:sp>
        <p:nvSpPr>
          <p:cNvPr id="400" name="Google Shape;400;p75"/>
          <p:cNvSpPr txBox="1"/>
          <p:nvPr/>
        </p:nvSpPr>
        <p:spPr>
          <a:xfrm>
            <a:off x="2229100" y="587236"/>
            <a:ext cx="7554800" cy="1318800"/>
          </a:xfrm>
          <a:prstGeom prst="rect">
            <a:avLst/>
          </a:prstGeom>
          <a:noFill/>
          <a:ln>
            <a:noFill/>
          </a:ln>
        </p:spPr>
        <p:txBody>
          <a:bodyPr spcFirstLastPara="1" wrap="square" lIns="121900" tIns="121900" rIns="121900" bIns="121900" anchor="t" anchorCtr="0">
            <a:noAutofit/>
          </a:bodyPr>
          <a:lstStyle/>
          <a:p>
            <a:pPr algn="ctr"/>
            <a:r>
              <a:rPr lang="en-GB" sz="6000" i="1" u="sng" dirty="0">
                <a:solidFill>
                  <a:schemeClr val="bg1"/>
                </a:solidFill>
                <a:latin typeface="Anton"/>
                <a:ea typeface="Anton"/>
                <a:cs typeface="Anton"/>
                <a:sym typeface="Anton"/>
              </a:rPr>
              <a:t>MIENTRAS (WHILE)</a:t>
            </a:r>
            <a:endParaRPr sz="6000" i="1" u="sng" dirty="0">
              <a:solidFill>
                <a:schemeClr val="bg1"/>
              </a:solidFill>
              <a:latin typeface="Anton"/>
              <a:ea typeface="Anton"/>
              <a:cs typeface="Anton"/>
              <a:sym typeface="Anton"/>
            </a:endParaRPr>
          </a:p>
        </p:txBody>
      </p:sp>
      <p:sp>
        <p:nvSpPr>
          <p:cNvPr id="401" name="Google Shape;401;p75"/>
          <p:cNvSpPr txBox="1"/>
          <p:nvPr/>
        </p:nvSpPr>
        <p:spPr>
          <a:xfrm>
            <a:off x="1450867" y="1746300"/>
            <a:ext cx="9421600" cy="3040800"/>
          </a:xfrm>
          <a:prstGeom prst="rect">
            <a:avLst/>
          </a:prstGeom>
          <a:noFill/>
          <a:ln>
            <a:noFill/>
          </a:ln>
        </p:spPr>
        <p:txBody>
          <a:bodyPr spcFirstLastPara="1" wrap="square" lIns="121900" tIns="121900" rIns="121900" bIns="121900" anchor="t" anchorCtr="0">
            <a:noAutofit/>
          </a:bodyPr>
          <a:lstStyle/>
          <a:p>
            <a:pPr algn="ctr">
              <a:lnSpc>
                <a:spcPct val="115000"/>
              </a:lnSpc>
            </a:pPr>
            <a:r>
              <a:rPr lang="en-GB" sz="2667" dirty="0">
                <a:solidFill>
                  <a:schemeClr val="dk1"/>
                </a:solidFill>
                <a:highlight>
                  <a:srgbClr val="FFFFFF"/>
                </a:highlight>
                <a:latin typeface="Helvetica Neue Light"/>
                <a:ea typeface="Helvetica Neue Light"/>
                <a:cs typeface="Helvetica Neue Light"/>
                <a:sym typeface="Helvetica Neue Light"/>
              </a:rPr>
              <a:t>La </a:t>
            </a:r>
            <a:r>
              <a:rPr lang="en-GB" sz="2667" dirty="0" err="1">
                <a:solidFill>
                  <a:schemeClr val="dk1"/>
                </a:solidFill>
                <a:highlight>
                  <a:srgbClr val="FFFFFF"/>
                </a:highlight>
                <a:latin typeface="Helvetica Neue Light"/>
                <a:ea typeface="Helvetica Neue Light"/>
                <a:cs typeface="Helvetica Neue Light"/>
                <a:sym typeface="Helvetica Neue Light"/>
              </a:rPr>
              <a:t>estructura</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b="1" dirty="0" err="1">
                <a:solidFill>
                  <a:srgbClr val="FF79C6"/>
                </a:solidFill>
                <a:highlight>
                  <a:srgbClr val="FFFFFF"/>
                </a:highlight>
                <a:latin typeface="Helvetica Neue"/>
                <a:ea typeface="Helvetica Neue Light"/>
                <a:cs typeface="Helvetica Neue Light"/>
                <a:sym typeface="Helvetica Neue"/>
              </a:rPr>
              <a:t>mientras</a:t>
            </a:r>
            <a:r>
              <a:rPr lang="en-GB" sz="1733" b="1" dirty="0">
                <a:solidFill>
                  <a:srgbClr val="FF79C6"/>
                </a:solidFill>
                <a:latin typeface="Helvetica Neue"/>
                <a:ea typeface="Helvetica Neue"/>
                <a:cs typeface="Helvetica Neue"/>
                <a:sym typeface="Helvetica Neue"/>
              </a:rPr>
              <a:t> </a:t>
            </a:r>
            <a:r>
              <a:rPr lang="en-GB" sz="2667" dirty="0" err="1">
                <a:solidFill>
                  <a:schemeClr val="dk1"/>
                </a:solidFill>
                <a:highlight>
                  <a:srgbClr val="FFFFFF"/>
                </a:highlight>
                <a:latin typeface="Helvetica Neue Light"/>
                <a:ea typeface="Helvetica Neue Light"/>
                <a:cs typeface="Helvetica Neue Light"/>
                <a:sym typeface="Helvetica Neue Light"/>
              </a:rPr>
              <a:t>permite</a:t>
            </a:r>
            <a:r>
              <a:rPr lang="en-GB" sz="2667" dirty="0">
                <a:solidFill>
                  <a:schemeClr val="dk1"/>
                </a:solidFill>
                <a:highlight>
                  <a:srgbClr val="FFFFFF"/>
                </a:highlight>
                <a:latin typeface="Helvetica Neue Light"/>
                <a:ea typeface="Helvetica Neue Light"/>
                <a:cs typeface="Helvetica Neue Light"/>
                <a:sym typeface="Helvetica Neue Light"/>
              </a:rPr>
              <a:t> crear </a:t>
            </a:r>
            <a:r>
              <a:rPr lang="en-GB" sz="2667" dirty="0" err="1">
                <a:solidFill>
                  <a:schemeClr val="dk1"/>
                </a:solidFill>
                <a:highlight>
                  <a:srgbClr val="FFFFFF"/>
                </a:highlight>
                <a:latin typeface="Helvetica Neue Light"/>
                <a:ea typeface="Helvetica Neue Light"/>
                <a:cs typeface="Helvetica Neue Light"/>
                <a:sym typeface="Helvetica Neue Light"/>
              </a:rPr>
              <a:t>bucles</a:t>
            </a:r>
            <a:r>
              <a:rPr lang="en-GB" sz="2667" dirty="0">
                <a:solidFill>
                  <a:schemeClr val="dk1"/>
                </a:solidFill>
                <a:highlight>
                  <a:srgbClr val="FFFFFF"/>
                </a:highlight>
                <a:latin typeface="Helvetica Neue Light"/>
                <a:ea typeface="Helvetica Neue Light"/>
                <a:cs typeface="Helvetica Neue Light"/>
                <a:sym typeface="Helvetica Neue Light"/>
              </a:rPr>
              <a:t> que se </a:t>
            </a:r>
            <a:r>
              <a:rPr lang="en-GB" sz="2667" dirty="0" err="1">
                <a:solidFill>
                  <a:schemeClr val="dk1"/>
                </a:solidFill>
                <a:highlight>
                  <a:srgbClr val="FFFFFF"/>
                </a:highlight>
                <a:latin typeface="Helvetica Neue Light"/>
                <a:ea typeface="Helvetica Neue Light"/>
                <a:cs typeface="Helvetica Neue Light"/>
                <a:sym typeface="Helvetica Neue Light"/>
              </a:rPr>
              <a:t>ejecutan</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a:solidFill>
                  <a:schemeClr val="dk1"/>
                </a:solidFill>
                <a:highlight>
                  <a:srgbClr val="E0FF00"/>
                </a:highlight>
                <a:latin typeface="Helvetica Neue Light"/>
                <a:ea typeface="Helvetica Neue Light"/>
                <a:cs typeface="Helvetica Neue Light"/>
                <a:sym typeface="Helvetica Neue Light"/>
              </a:rPr>
              <a:t>cero o </a:t>
            </a:r>
            <a:r>
              <a:rPr lang="en-GB" sz="2667" dirty="0" err="1">
                <a:solidFill>
                  <a:schemeClr val="dk1"/>
                </a:solidFill>
                <a:highlight>
                  <a:srgbClr val="E0FF00"/>
                </a:highlight>
                <a:latin typeface="Helvetica Neue Light"/>
                <a:ea typeface="Helvetica Neue Light"/>
                <a:cs typeface="Helvetica Neue Light"/>
                <a:sym typeface="Helvetica Neue Light"/>
              </a:rPr>
              <a:t>más</a:t>
            </a:r>
            <a:r>
              <a:rPr lang="en-GB" sz="2667" dirty="0">
                <a:solidFill>
                  <a:schemeClr val="dk1"/>
                </a:solidFill>
                <a:highlight>
                  <a:srgbClr val="E0FF00"/>
                </a:highlight>
                <a:latin typeface="Helvetica Neue Light"/>
                <a:ea typeface="Helvetica Neue Light"/>
                <a:cs typeface="Helvetica Neue Light"/>
                <a:sym typeface="Helvetica Neue Light"/>
              </a:rPr>
              <a:t> </a:t>
            </a:r>
            <a:r>
              <a:rPr lang="en-GB" sz="2667" dirty="0" err="1">
                <a:solidFill>
                  <a:schemeClr val="dk1"/>
                </a:solidFill>
                <a:highlight>
                  <a:srgbClr val="E0FF00"/>
                </a:highlight>
                <a:latin typeface="Helvetica Neue Light"/>
                <a:ea typeface="Helvetica Neue Light"/>
                <a:cs typeface="Helvetica Neue Light"/>
                <a:sym typeface="Helvetica Neue Light"/>
              </a:rPr>
              <a:t>veces</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err="1">
                <a:solidFill>
                  <a:schemeClr val="dk1"/>
                </a:solidFill>
                <a:highlight>
                  <a:srgbClr val="FFFFFF"/>
                </a:highlight>
                <a:latin typeface="Helvetica Neue Light"/>
                <a:ea typeface="Helvetica Neue Light"/>
                <a:cs typeface="Helvetica Neue Light"/>
                <a:sym typeface="Helvetica Neue Light"/>
              </a:rPr>
              <a:t>dependiendo</a:t>
            </a:r>
            <a:r>
              <a:rPr lang="en-GB" sz="2667" dirty="0">
                <a:solidFill>
                  <a:schemeClr val="dk1"/>
                </a:solidFill>
                <a:highlight>
                  <a:srgbClr val="FFFFFF"/>
                </a:highlight>
                <a:latin typeface="Helvetica Neue Light"/>
                <a:ea typeface="Helvetica Neue Light"/>
                <a:cs typeface="Helvetica Neue Light"/>
                <a:sym typeface="Helvetica Neue Light"/>
              </a:rPr>
              <a:t> de la </a:t>
            </a:r>
            <a:r>
              <a:rPr lang="en-GB" sz="2667" dirty="0" err="1">
                <a:solidFill>
                  <a:schemeClr val="dk1"/>
                </a:solidFill>
                <a:highlight>
                  <a:srgbClr val="FFFFFF"/>
                </a:highlight>
                <a:latin typeface="Helvetica Neue Light"/>
                <a:ea typeface="Helvetica Neue Light"/>
                <a:cs typeface="Helvetica Neue Light"/>
                <a:sym typeface="Helvetica Neue Light"/>
              </a:rPr>
              <a:t>condición</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dirty="0" err="1">
                <a:solidFill>
                  <a:schemeClr val="dk1"/>
                </a:solidFill>
                <a:highlight>
                  <a:srgbClr val="FFFFFF"/>
                </a:highlight>
                <a:latin typeface="Helvetica Neue Light"/>
                <a:ea typeface="Helvetica Neue Light"/>
                <a:cs typeface="Helvetica Neue Light"/>
                <a:sym typeface="Helvetica Neue Light"/>
              </a:rPr>
              <a:t>indicada</a:t>
            </a:r>
            <a:r>
              <a:rPr lang="en-GB" sz="2667" dirty="0">
                <a:solidFill>
                  <a:schemeClr val="dk1"/>
                </a:solidFill>
                <a:highlight>
                  <a:srgbClr val="FFFFFF"/>
                </a:highlight>
                <a:latin typeface="Helvetica Neue Light"/>
                <a:ea typeface="Helvetica Neue Light"/>
                <a:cs typeface="Helvetica Neue Light"/>
                <a:sym typeface="Helvetica Neue Light"/>
              </a:rPr>
              <a:t>.</a:t>
            </a:r>
            <a:endParaRPr sz="2667" dirty="0">
              <a:solidFill>
                <a:schemeClr val="dk1"/>
              </a:solidFill>
              <a:highlight>
                <a:srgbClr val="FFFFFF"/>
              </a:highlight>
              <a:latin typeface="Helvetica Neue Light"/>
              <a:ea typeface="Helvetica Neue Light"/>
              <a:cs typeface="Helvetica Neue Light"/>
              <a:sym typeface="Helvetica Neue Light"/>
            </a:endParaRPr>
          </a:p>
          <a:p>
            <a:pPr algn="ctr">
              <a:lnSpc>
                <a:spcPct val="115000"/>
              </a:lnSpc>
            </a:pPr>
            <a:r>
              <a:rPr lang="en-GB" sz="2667" dirty="0">
                <a:solidFill>
                  <a:schemeClr val="dk1"/>
                </a:solidFill>
                <a:highlight>
                  <a:srgbClr val="FFFFFF"/>
                </a:highlight>
                <a:latin typeface="Helvetica Neue Light"/>
                <a:ea typeface="Helvetica Neue Light"/>
                <a:cs typeface="Helvetica Neue Light"/>
                <a:sym typeface="Helvetica Neue Light"/>
              </a:rPr>
              <a:t>El </a:t>
            </a:r>
            <a:r>
              <a:rPr lang="en-GB" sz="2667" dirty="0" err="1">
                <a:solidFill>
                  <a:schemeClr val="dk1"/>
                </a:solidFill>
                <a:highlight>
                  <a:srgbClr val="FFFFFF"/>
                </a:highlight>
                <a:latin typeface="Helvetica Neue Light"/>
                <a:ea typeface="Helvetica Neue Light"/>
                <a:cs typeface="Helvetica Neue Light"/>
                <a:sym typeface="Helvetica Neue Light"/>
              </a:rPr>
              <a:t>funcionamiento</a:t>
            </a:r>
            <a:r>
              <a:rPr lang="en-GB" sz="2667" dirty="0">
                <a:solidFill>
                  <a:schemeClr val="dk1"/>
                </a:solidFill>
                <a:highlight>
                  <a:srgbClr val="FFFFFF"/>
                </a:highlight>
                <a:latin typeface="Helvetica Neue Light"/>
                <a:ea typeface="Helvetica Neue Light"/>
                <a:cs typeface="Helvetica Neue Light"/>
                <a:sym typeface="Helvetica Neue Light"/>
              </a:rPr>
              <a:t> del </a:t>
            </a:r>
            <a:r>
              <a:rPr lang="en-GB" sz="2667" dirty="0" err="1">
                <a:solidFill>
                  <a:schemeClr val="dk1"/>
                </a:solidFill>
                <a:highlight>
                  <a:srgbClr val="FFFFFF"/>
                </a:highlight>
                <a:latin typeface="Helvetica Neue Light"/>
                <a:ea typeface="Helvetica Neue Light"/>
                <a:cs typeface="Helvetica Neue Light"/>
                <a:sym typeface="Helvetica Neue Light"/>
              </a:rPr>
              <a:t>bucle</a:t>
            </a:r>
            <a:r>
              <a:rPr lang="en-GB" sz="2667" dirty="0">
                <a:solidFill>
                  <a:schemeClr val="dk1"/>
                </a:solidFill>
                <a:highlight>
                  <a:srgbClr val="FFFFFF"/>
                </a:highlight>
                <a:latin typeface="Helvetica Neue Light"/>
                <a:ea typeface="Helvetica Neue Light"/>
                <a:cs typeface="Helvetica Neue Light"/>
                <a:sym typeface="Helvetica Neue Light"/>
              </a:rPr>
              <a:t> </a:t>
            </a:r>
            <a:r>
              <a:rPr lang="en-GB" sz="2667" b="1" dirty="0" err="1">
                <a:solidFill>
                  <a:srgbClr val="FF79C6"/>
                </a:solidFill>
                <a:highlight>
                  <a:srgbClr val="FFFFFF"/>
                </a:highlight>
                <a:latin typeface="Helvetica Neue"/>
                <a:ea typeface="Helvetica Neue Light"/>
                <a:cs typeface="Helvetica Neue Light"/>
                <a:sym typeface="Helvetica Neue"/>
              </a:rPr>
              <a:t>mientras</a:t>
            </a:r>
            <a:r>
              <a:rPr lang="en-GB" sz="2667" dirty="0">
                <a:solidFill>
                  <a:srgbClr val="FF79C6"/>
                </a:solidFill>
                <a:latin typeface="Helvetica Neue Light"/>
                <a:ea typeface="Helvetica Neue Light"/>
                <a:cs typeface="Helvetica Neue Light"/>
                <a:sym typeface="Helvetica Neue Light"/>
              </a:rPr>
              <a:t> </a:t>
            </a:r>
            <a:r>
              <a:rPr lang="en-GB" sz="2667" dirty="0">
                <a:solidFill>
                  <a:schemeClr val="dk1"/>
                </a:solidFill>
                <a:highlight>
                  <a:srgbClr val="FFFFFF"/>
                </a:highlight>
                <a:latin typeface="Helvetica Neue Light"/>
                <a:ea typeface="Helvetica Neue Light"/>
                <a:cs typeface="Helvetica Neue Light"/>
                <a:sym typeface="Helvetica Neue Light"/>
              </a:rPr>
              <a:t>se resume en: </a:t>
            </a:r>
            <a:r>
              <a:rPr lang="en-GB" sz="2667" b="1" i="1" dirty="0" err="1">
                <a:solidFill>
                  <a:schemeClr val="dk1"/>
                </a:solidFill>
                <a:highlight>
                  <a:srgbClr val="E0FF00"/>
                </a:highlight>
                <a:latin typeface="Helvetica Neue"/>
                <a:ea typeface="Helvetica Neue"/>
                <a:cs typeface="Helvetica Neue"/>
                <a:sym typeface="Helvetica Neue"/>
              </a:rPr>
              <a:t>mientras</a:t>
            </a:r>
            <a:r>
              <a:rPr lang="en-GB" sz="2667" b="1" i="1" dirty="0">
                <a:solidFill>
                  <a:schemeClr val="dk1"/>
                </a:solidFill>
                <a:highlight>
                  <a:srgbClr val="E0FF00"/>
                </a:highlight>
                <a:latin typeface="Helvetica Neue"/>
                <a:ea typeface="Helvetica Neue"/>
                <a:cs typeface="Helvetica Neue"/>
                <a:sym typeface="Helvetica Neue"/>
              </a:rPr>
              <a:t> se </a:t>
            </a:r>
            <a:r>
              <a:rPr lang="en-GB" sz="2667" b="1" i="1" dirty="0" err="1">
                <a:solidFill>
                  <a:schemeClr val="dk1"/>
                </a:solidFill>
                <a:highlight>
                  <a:srgbClr val="E0FF00"/>
                </a:highlight>
                <a:latin typeface="Helvetica Neue"/>
                <a:ea typeface="Helvetica Neue"/>
                <a:cs typeface="Helvetica Neue"/>
                <a:sym typeface="Helvetica Neue"/>
              </a:rPr>
              <a:t>cumpla</a:t>
            </a:r>
            <a:r>
              <a:rPr lang="en-GB" sz="2667" b="1" i="1" dirty="0">
                <a:solidFill>
                  <a:schemeClr val="dk1"/>
                </a:solidFill>
                <a:highlight>
                  <a:srgbClr val="E0FF00"/>
                </a:highlight>
                <a:latin typeface="Helvetica Neue"/>
                <a:ea typeface="Helvetica Neue"/>
                <a:cs typeface="Helvetica Neue"/>
                <a:sym typeface="Helvetica Neue"/>
              </a:rPr>
              <a:t> la </a:t>
            </a:r>
            <a:r>
              <a:rPr lang="en-GB" sz="2667" b="1" i="1" dirty="0" err="1">
                <a:solidFill>
                  <a:schemeClr val="dk1"/>
                </a:solidFill>
                <a:highlight>
                  <a:srgbClr val="E0FF00"/>
                </a:highlight>
                <a:latin typeface="Helvetica Neue"/>
                <a:ea typeface="Helvetica Neue"/>
                <a:cs typeface="Helvetica Neue"/>
                <a:sym typeface="Helvetica Neue"/>
              </a:rPr>
              <a:t>condición</a:t>
            </a:r>
            <a:r>
              <a:rPr lang="en-GB" sz="2667" b="1" i="1" dirty="0">
                <a:solidFill>
                  <a:schemeClr val="dk1"/>
                </a:solidFill>
                <a:highlight>
                  <a:srgbClr val="E0FF00"/>
                </a:highlight>
                <a:latin typeface="Helvetica Neue"/>
                <a:ea typeface="Helvetica Neue"/>
                <a:cs typeface="Helvetica Neue"/>
                <a:sym typeface="Helvetica Neue"/>
              </a:rPr>
              <a:t> </a:t>
            </a:r>
            <a:r>
              <a:rPr lang="en-GB" sz="2667" b="1" i="1" dirty="0" err="1">
                <a:solidFill>
                  <a:schemeClr val="dk1"/>
                </a:solidFill>
                <a:highlight>
                  <a:srgbClr val="E0FF00"/>
                </a:highlight>
                <a:latin typeface="Helvetica Neue"/>
                <a:ea typeface="Helvetica Neue"/>
                <a:cs typeface="Helvetica Neue"/>
                <a:sym typeface="Helvetica Neue"/>
              </a:rPr>
              <a:t>indicada</a:t>
            </a:r>
            <a:r>
              <a:rPr lang="en-GB" sz="2667" b="1" i="1" dirty="0">
                <a:solidFill>
                  <a:schemeClr val="dk1"/>
                </a:solidFill>
                <a:highlight>
                  <a:srgbClr val="E0FF00"/>
                </a:highlight>
                <a:latin typeface="Helvetica Neue"/>
                <a:ea typeface="Helvetica Neue"/>
                <a:cs typeface="Helvetica Neue"/>
                <a:sym typeface="Helvetica Neue"/>
              </a:rPr>
              <a:t>, </a:t>
            </a:r>
            <a:r>
              <a:rPr lang="en-GB" sz="2667" b="1" i="1" dirty="0" err="1">
                <a:solidFill>
                  <a:schemeClr val="dk1"/>
                </a:solidFill>
                <a:highlight>
                  <a:srgbClr val="E0FF00"/>
                </a:highlight>
                <a:latin typeface="Helvetica Neue"/>
                <a:ea typeface="Helvetica Neue"/>
                <a:cs typeface="Helvetica Neue"/>
                <a:sym typeface="Helvetica Neue"/>
              </a:rPr>
              <a:t>repite</a:t>
            </a:r>
            <a:r>
              <a:rPr lang="en-GB" sz="2667" b="1" i="1" dirty="0">
                <a:solidFill>
                  <a:schemeClr val="dk1"/>
                </a:solidFill>
                <a:highlight>
                  <a:srgbClr val="E0FF00"/>
                </a:highlight>
                <a:latin typeface="Helvetica Neue"/>
                <a:ea typeface="Helvetica Neue"/>
                <a:cs typeface="Helvetica Neue"/>
                <a:sym typeface="Helvetica Neue"/>
              </a:rPr>
              <a:t> las </a:t>
            </a:r>
            <a:r>
              <a:rPr lang="en-GB" sz="2667" b="1" i="1" dirty="0" err="1">
                <a:solidFill>
                  <a:schemeClr val="dk1"/>
                </a:solidFill>
                <a:highlight>
                  <a:srgbClr val="E0FF00"/>
                </a:highlight>
                <a:latin typeface="Helvetica Neue"/>
                <a:ea typeface="Helvetica Neue"/>
                <a:cs typeface="Helvetica Neue"/>
                <a:sym typeface="Helvetica Neue"/>
              </a:rPr>
              <a:t>instrucciones</a:t>
            </a:r>
            <a:r>
              <a:rPr lang="en-GB" sz="2667" b="1" i="1" dirty="0">
                <a:solidFill>
                  <a:schemeClr val="dk1"/>
                </a:solidFill>
                <a:highlight>
                  <a:srgbClr val="E0FF00"/>
                </a:highlight>
                <a:latin typeface="Helvetica Neue"/>
                <a:ea typeface="Helvetica Neue"/>
                <a:cs typeface="Helvetica Neue"/>
                <a:sym typeface="Helvetica Neue"/>
              </a:rPr>
              <a:t> </a:t>
            </a:r>
            <a:r>
              <a:rPr lang="en-GB" sz="2667" b="1" i="1" dirty="0" err="1">
                <a:solidFill>
                  <a:schemeClr val="dk1"/>
                </a:solidFill>
                <a:highlight>
                  <a:srgbClr val="E0FF00"/>
                </a:highlight>
                <a:latin typeface="Helvetica Neue"/>
                <a:ea typeface="Helvetica Neue"/>
                <a:cs typeface="Helvetica Neue"/>
                <a:sym typeface="Helvetica Neue"/>
              </a:rPr>
              <a:t>incluidas</a:t>
            </a:r>
            <a:r>
              <a:rPr lang="en-GB" sz="2667" b="1" i="1" dirty="0">
                <a:solidFill>
                  <a:schemeClr val="dk1"/>
                </a:solidFill>
                <a:highlight>
                  <a:srgbClr val="E0FF00"/>
                </a:highlight>
                <a:latin typeface="Helvetica Neue"/>
                <a:ea typeface="Helvetica Neue"/>
                <a:cs typeface="Helvetica Neue"/>
                <a:sym typeface="Helvetica Neue"/>
              </a:rPr>
              <a:t> </a:t>
            </a:r>
            <a:r>
              <a:rPr lang="en-GB" sz="2667" b="1" i="1" dirty="0" err="1">
                <a:solidFill>
                  <a:schemeClr val="dk1"/>
                </a:solidFill>
                <a:highlight>
                  <a:srgbClr val="E0FF00"/>
                </a:highlight>
                <a:latin typeface="Helvetica Neue"/>
                <a:ea typeface="Helvetica Neue"/>
                <a:cs typeface="Helvetica Neue"/>
                <a:sym typeface="Helvetica Neue"/>
              </a:rPr>
              <a:t>dentro</a:t>
            </a:r>
            <a:r>
              <a:rPr lang="en-GB" sz="2667" b="1" i="1" dirty="0">
                <a:solidFill>
                  <a:schemeClr val="dk1"/>
                </a:solidFill>
                <a:highlight>
                  <a:srgbClr val="E0FF00"/>
                </a:highlight>
                <a:latin typeface="Helvetica Neue"/>
                <a:ea typeface="Helvetica Neue"/>
                <a:cs typeface="Helvetica Neue"/>
                <a:sym typeface="Helvetica Neue"/>
              </a:rPr>
              <a:t> del </a:t>
            </a:r>
            <a:r>
              <a:rPr lang="en-GB" sz="2667" b="1" i="1" dirty="0" err="1">
                <a:solidFill>
                  <a:schemeClr val="dk1"/>
                </a:solidFill>
                <a:highlight>
                  <a:srgbClr val="E0FF00"/>
                </a:highlight>
                <a:latin typeface="Helvetica Neue"/>
                <a:ea typeface="Helvetica Neue"/>
                <a:cs typeface="Helvetica Neue"/>
                <a:sym typeface="Helvetica Neue"/>
              </a:rPr>
              <a:t>bucle</a:t>
            </a:r>
            <a:r>
              <a:rPr lang="en-GB" sz="2667" b="1" dirty="0">
                <a:solidFill>
                  <a:schemeClr val="dk1"/>
                </a:solidFill>
                <a:highlight>
                  <a:srgbClr val="FFFFFF"/>
                </a:highlight>
                <a:latin typeface="Helvetica Neue"/>
                <a:ea typeface="Helvetica Neue"/>
                <a:cs typeface="Helvetica Neue"/>
                <a:sym typeface="Helvetica Neue"/>
              </a:rPr>
              <a:t>.</a:t>
            </a:r>
            <a:endParaRPr sz="2667" b="1" dirty="0">
              <a:solidFill>
                <a:schemeClr val="dk1"/>
              </a:solidFill>
              <a:highlight>
                <a:srgbClr val="FFFFFF"/>
              </a:highlight>
              <a:latin typeface="Helvetica Neue"/>
              <a:ea typeface="Helvetica Neue"/>
              <a:cs typeface="Helvetica Neue"/>
              <a:sym typeface="Helvetica Neue"/>
            </a:endParaRPr>
          </a:p>
          <a:p>
            <a:pPr algn="ctr">
              <a:lnSpc>
                <a:spcPct val="115000"/>
              </a:lnSpc>
            </a:pPr>
            <a:endParaRPr sz="2667" i="1" dirty="0">
              <a:solidFill>
                <a:srgbClr val="E8E7E3"/>
              </a:solidFill>
              <a:highlight>
                <a:srgbClr val="990000"/>
              </a:highlight>
              <a:latin typeface="Helvetica Neue Light"/>
              <a:ea typeface="Helvetica Neue Light"/>
              <a:cs typeface="Helvetica Neue Light"/>
              <a:sym typeface="Helvetica Neue Light"/>
            </a:endParaRPr>
          </a:p>
        </p:txBody>
      </p:sp>
      <p:pic>
        <p:nvPicPr>
          <p:cNvPr id="2" name="Picture 2">
            <a:extLst>
              <a:ext uri="{FF2B5EF4-FFF2-40B4-BE49-F238E27FC236}">
                <a16:creationId xmlns:a16="http://schemas.microsoft.com/office/drawing/2014/main" id="{39E9034C-A727-427E-A2C1-9460A6C703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198" y="117152"/>
            <a:ext cx="11620870" cy="48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12466</TotalTime>
  <Words>1091</Words>
  <Application>Microsoft Office PowerPoint</Application>
  <PresentationFormat>Widescreen</PresentationFormat>
  <Paragraphs>106</Paragraphs>
  <Slides>28</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Anton</vt:lpstr>
      <vt:lpstr>Arial</vt:lpstr>
      <vt:lpstr>Calibri</vt:lpstr>
      <vt:lpstr>Helvetica Neue</vt:lpstr>
      <vt:lpstr>Helvetica Neue Light</vt:lpstr>
      <vt:lpstr>Open Sans</vt:lpstr>
      <vt:lpstr>Söhne</vt:lpstr>
      <vt:lpstr>Tw Cen MT</vt:lpstr>
      <vt:lpstr>Circuito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Richard lozano</dc:creator>
  <cp:lastModifiedBy>Richard lozano</cp:lastModifiedBy>
  <cp:revision>27</cp:revision>
  <dcterms:created xsi:type="dcterms:W3CDTF">2022-08-15T03:12:18Z</dcterms:created>
  <dcterms:modified xsi:type="dcterms:W3CDTF">2023-09-06T13:34:57Z</dcterms:modified>
</cp:coreProperties>
</file>